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62" r:id="rId4"/>
    <p:sldId id="258" r:id="rId5"/>
    <p:sldId id="263" r:id="rId6"/>
    <p:sldId id="264" r:id="rId7"/>
    <p:sldId id="259" r:id="rId8"/>
    <p:sldId id="261" r:id="rId9"/>
    <p:sldId id="265" r:id="rId10"/>
    <p:sldId id="310" r:id="rId11"/>
    <p:sldId id="311" r:id="rId12"/>
    <p:sldId id="315" r:id="rId13"/>
    <p:sldId id="316" r:id="rId14"/>
    <p:sldId id="317" r:id="rId15"/>
    <p:sldId id="313" r:id="rId16"/>
    <p:sldId id="314" r:id="rId17"/>
    <p:sldId id="318" r:id="rId18"/>
    <p:sldId id="319" r:id="rId19"/>
    <p:sldId id="320" r:id="rId20"/>
    <p:sldId id="260" r:id="rId21"/>
    <p:sldId id="321" r:id="rId22"/>
    <p:sldId id="312" r:id="rId2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5" autoAdjust="0"/>
    <p:restoredTop sz="87802" autoAdjust="0"/>
  </p:normalViewPr>
  <p:slideViewPr>
    <p:cSldViewPr snapToGrid="0">
      <p:cViewPr>
        <p:scale>
          <a:sx n="67" d="100"/>
          <a:sy n="67" d="100"/>
        </p:scale>
        <p:origin x="84" y="1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8540B5-88F9-473F-9742-8CD381DEFEF7}" type="datetimeFigureOut">
              <a:rPr lang="fr-FR" smtClean="0"/>
              <a:t>16/06/2022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060264-FB45-4A46-BEC5-241DA82977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1514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https://doi.org/10.1007/s41748-019-00093-1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60264-FB45-4A46-BEC5-241DA8297752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0451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https://doi.org/10.1007/s41748-019-00093-1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60264-FB45-4A46-BEC5-241DA8297752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2277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Stalagmite, </a:t>
            </a:r>
            <a:r>
              <a:rPr lang="fr-FR" dirty="0" err="1"/>
              <a:t>Sanbao</a:t>
            </a:r>
            <a:r>
              <a:rPr lang="fr-FR" dirty="0"/>
              <a:t> cave, https://phys.org/news/2016-06-stalagmites-caves-china-reveals-years.html</a:t>
            </a:r>
          </a:p>
          <a:p>
            <a:r>
              <a:rPr lang="fr-FR" dirty="0"/>
              <a:t>Marion Dufresne @ Durban, campagne ACCLIMATE, http://sea.acclimateproject.eu/gallerie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60264-FB45-4A46-BEC5-241DA8297752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243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© Nathalie </a:t>
            </a:r>
            <a:r>
              <a:rPr lang="fr-FR" dirty="0" err="1"/>
              <a:t>Combourieu</a:t>
            </a:r>
            <a:r>
              <a:rPr lang="fr-FR" dirty="0"/>
              <a:t> </a:t>
            </a:r>
            <a:r>
              <a:rPr lang="fr-FR" dirty="0" err="1"/>
              <a:t>Nebout</a:t>
            </a:r>
            <a:r>
              <a:rPr lang="fr-FR" dirty="0"/>
              <a:t> pour </a:t>
            </a:r>
            <a:r>
              <a:rPr lang="fr-FR" dirty="0" err="1"/>
              <a:t>vegetation</a:t>
            </a:r>
            <a:r>
              <a:rPr lang="fr-FR" dirty="0"/>
              <a:t>/pollen</a:t>
            </a:r>
          </a:p>
          <a:p>
            <a:r>
              <a:rPr lang="fr-FR" dirty="0"/>
              <a:t>https://earthobservatory.nasa.gov/features/Paleoclimatology_OxygenBalance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60264-FB45-4A46-BEC5-241DA8297752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0735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© Nathalie </a:t>
            </a:r>
            <a:r>
              <a:rPr lang="fr-FR" dirty="0" err="1"/>
              <a:t>Combourieu</a:t>
            </a:r>
            <a:r>
              <a:rPr lang="fr-FR" dirty="0"/>
              <a:t> </a:t>
            </a:r>
            <a:r>
              <a:rPr lang="fr-FR" dirty="0" err="1"/>
              <a:t>Nebout</a:t>
            </a:r>
            <a:r>
              <a:rPr lang="fr-FR" dirty="0"/>
              <a:t> pour </a:t>
            </a:r>
            <a:r>
              <a:rPr lang="fr-FR" dirty="0" err="1"/>
              <a:t>vegetation</a:t>
            </a:r>
            <a:r>
              <a:rPr lang="fr-FR" dirty="0"/>
              <a:t>/pollen</a:t>
            </a:r>
          </a:p>
          <a:p>
            <a:r>
              <a:rPr lang="fr-FR" dirty="0"/>
              <a:t>https://earthobservatory.nasa.gov/features/Paleoclimatology_OxygenBalance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60264-FB45-4A46-BEC5-241DA8297752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52023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60264-FB45-4A46-BEC5-241DA8297752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6421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480A30-907C-430C-BB8E-1182A5D4E9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D15ADB3-3A09-46E0-BBD8-2F3D89974F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9249162-BE4D-452E-A8D1-3DD6032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5C76A-AD82-45D6-9A59-DBFC6FAE710B}" type="datetimeFigureOut">
              <a:rPr lang="fr-FR" smtClean="0"/>
              <a:t>16/06/2022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A299D11-458A-4C9D-A811-EF327DA0D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44799C6-6966-40A6-83EC-53DEAD93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11E35-CEF7-454F-8A97-E0C690356E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4539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58A3D3-947D-42F0-ABAC-5C646BDC8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C970ED6-AE01-4B93-9F0D-C1A49BA4BE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A6B4156-3744-45EC-8742-7D2B2B530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5C76A-AD82-45D6-9A59-DBFC6FAE710B}" type="datetimeFigureOut">
              <a:rPr lang="fr-FR" smtClean="0"/>
              <a:t>16/06/2022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5F2BD7D-8422-469F-AD2C-07E47ABBF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7EC8A74-9E59-4584-B7F5-E58361C70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11E35-CEF7-454F-8A97-E0C690356E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2780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7711136-CA29-4C85-B4D6-C6ACAA4428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8ED5FA9-28FA-4C33-9C5E-888226A4B9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A6757F8-C214-4DFB-9E4C-19CBD6EB5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5C76A-AD82-45D6-9A59-DBFC6FAE710B}" type="datetimeFigureOut">
              <a:rPr lang="fr-FR" smtClean="0"/>
              <a:t>16/06/2022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1F464C7-6E1B-4AD8-9290-D743E3095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BDED747-FC12-428A-AEE4-8A1D09893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11E35-CEF7-454F-8A97-E0C690356E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9401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A9053F-B2A1-4087-94DB-74EA1CA01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C682594-427A-4F85-89FC-1BBBC5245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7273A9E-40C2-4762-A888-E99BC24D2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5C76A-AD82-45D6-9A59-DBFC6FAE710B}" type="datetimeFigureOut">
              <a:rPr lang="fr-FR" smtClean="0"/>
              <a:t>16/06/2022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BCE7697-1EEE-44FB-9E91-0A0C28510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71C5B2B-729B-4385-8917-62DFDCEF7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11E35-CEF7-454F-8A97-E0C690356E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0884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539C73-B589-41C5-87F6-574AEA860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CFF352E-20EA-4011-B0DD-CAF007B5E6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8FE709B-843C-48E0-AA29-A71AFA733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5C76A-AD82-45D6-9A59-DBFC6FAE710B}" type="datetimeFigureOut">
              <a:rPr lang="fr-FR" smtClean="0"/>
              <a:t>16/06/2022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BBF4EE-5981-4164-A27D-C05BB3F34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6F0DF7A-8D9B-4EA4-A981-B2829BE38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11E35-CEF7-454F-8A97-E0C690356E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017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BA3E96-71A9-435A-A0C5-C0C394263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A67157E-CC61-4023-95AA-A2ECCC6CD4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1581858-7442-4A0C-9DF5-AFBEEE0422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770E8C0-8BF3-4B01-B9F1-C1B53E443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5C76A-AD82-45D6-9A59-DBFC6FAE710B}" type="datetimeFigureOut">
              <a:rPr lang="fr-FR" smtClean="0"/>
              <a:t>16/06/2022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1FDF748-DB38-49CF-B94E-9B63290C8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7B3CD13-F648-453A-AB96-62C0CAB2B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11E35-CEF7-454F-8A97-E0C690356E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6313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E80E1D-6A9B-483C-A6D0-8335860F7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7A3130E-8AA0-4E5F-8CA8-DF93845DA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BAE098F-9B3A-47E9-9BE5-A712C992D1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08315F2-EF90-463B-9954-57E753E26B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A42AA94-C356-4777-AAA8-F963F8E458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D996DBE-E191-4C41-8AB5-180F77146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5C76A-AD82-45D6-9A59-DBFC6FAE710B}" type="datetimeFigureOut">
              <a:rPr lang="fr-FR" smtClean="0"/>
              <a:t>16/06/2022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286F68E-C0A8-41D6-809F-25A7FF89A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F228963-AC1B-4151-AB8B-67E15FC6E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11E35-CEF7-454F-8A97-E0C690356E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8768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20D7AF-1690-4708-BEA6-1E7F4D826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8C02EBE-89ED-456F-9B58-BB2AE8050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5C76A-AD82-45D6-9A59-DBFC6FAE710B}" type="datetimeFigureOut">
              <a:rPr lang="fr-FR" smtClean="0"/>
              <a:t>16/06/2022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42ADD39-25CF-4539-A2AD-49409C1EF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02C2DA9-5881-4848-ADA9-F3DB82C80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11E35-CEF7-454F-8A97-E0C690356E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9787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64D2279-F71C-4D5F-8814-4356F00C8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5C76A-AD82-45D6-9A59-DBFC6FAE710B}" type="datetimeFigureOut">
              <a:rPr lang="fr-FR" smtClean="0"/>
              <a:t>16/06/2022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E317439-0141-499F-B550-E8F3F699B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96A96D3-BCF5-402A-8AC9-9C3C8281E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11E35-CEF7-454F-8A97-E0C690356E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2366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BD5967-72E3-47BF-AF4A-DE8ED3636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34F84E2-EDE0-4710-BABD-EE1EB9DD9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1BE2F1C-9DF9-4EA3-B696-FC57F93779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49583A5-74F1-4325-8780-5E3F5C588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5C76A-AD82-45D6-9A59-DBFC6FAE710B}" type="datetimeFigureOut">
              <a:rPr lang="fr-FR" smtClean="0"/>
              <a:t>16/06/2022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D89CE18-211D-411D-BF2E-91E2112C4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C73E328-39AB-4521-9E27-1E63233A2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11E35-CEF7-454F-8A97-E0C690356E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5046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F64FC1-C8D8-44CF-A814-9A12740E8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F78A7BA-4D26-4C90-A3F9-6F90C45567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1126A45-29F9-4FD7-AD98-D705E0647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15D03D1-6615-4AAB-981B-25EE69CAF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5C76A-AD82-45D6-9A59-DBFC6FAE710B}" type="datetimeFigureOut">
              <a:rPr lang="fr-FR" smtClean="0"/>
              <a:t>16/06/2022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5C34E6D-66C6-42A4-8D04-B3FD6F6BC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CE34F95-980D-4196-B422-A7088985A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11E35-CEF7-454F-8A97-E0C690356E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5018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2182B41-874E-43FF-A20A-6425A0D40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754" y="-8585"/>
            <a:ext cx="11934246" cy="7878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A9CDBB5-B410-45E7-8F46-53399A3090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37037"/>
            <a:ext cx="10515600" cy="5039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4A0F876-394D-4415-9AF1-E546CB6C54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45C76A-AD82-45D6-9A59-DBFC6FAE710B}" type="datetimeFigureOut">
              <a:rPr lang="fr-FR" smtClean="0"/>
              <a:t>16/06/2022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BF07084-DB0A-406F-9551-82A1905061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F88458-8E7E-473E-B09C-9D3AD1645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E11E35-CEF7-454F-8A97-E0C690356E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5068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4.png"/><Relationship Id="rId7" Type="http://schemas.openxmlformats.org/officeDocument/2006/relationships/image" Target="../media/image3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wmf"/><Relationship Id="rId5" Type="http://schemas.openxmlformats.org/officeDocument/2006/relationships/image" Target="../media/image32.png"/><Relationship Id="rId4" Type="http://schemas.openxmlformats.org/officeDocument/2006/relationships/image" Target="../media/image20.pn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emf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wmf"/><Relationship Id="rId4" Type="http://schemas.openxmlformats.org/officeDocument/2006/relationships/image" Target="../media/image8.wmf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9.wmf"/><Relationship Id="rId4" Type="http://schemas.openxmlformats.org/officeDocument/2006/relationships/image" Target="../media/image8.w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4A1326-33AC-4DE5-8E6B-90EB6A646C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7450" y="1327867"/>
            <a:ext cx="11577099" cy="3299791"/>
          </a:xfrm>
        </p:spPr>
        <p:txBody>
          <a:bodyPr anchor="ctr">
            <a:normAutofit/>
          </a:bodyPr>
          <a:lstStyle/>
          <a:p>
            <a:r>
              <a:rPr lang="fr-FR" sz="4800" dirty="0"/>
              <a:t>Paléoclimats, paléoenvironnements:</a:t>
            </a:r>
            <a:br>
              <a:rPr lang="fr-FR" sz="4800" dirty="0"/>
            </a:br>
            <a:r>
              <a:rPr lang="fr-FR" sz="4800" dirty="0"/>
              <a:t>description, compréhension, modélisation</a:t>
            </a:r>
            <a:br>
              <a:rPr lang="fr-FR" sz="4800" dirty="0"/>
            </a:br>
            <a:br>
              <a:rPr lang="fr-FR" sz="4800" dirty="0"/>
            </a:br>
            <a:r>
              <a:rPr lang="fr-FR" sz="3600" dirty="0"/>
              <a:t>et le défi de mieux utiliser notre connaissance des climats et environnements passés pour prévoir le futur</a:t>
            </a:r>
            <a:endParaRPr lang="fr-FR" sz="48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5E766C0-2911-483C-B8B5-6DDADAA84D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138531"/>
            <a:ext cx="9144000" cy="1345758"/>
          </a:xfrm>
        </p:spPr>
        <p:txBody>
          <a:bodyPr/>
          <a:lstStyle/>
          <a:p>
            <a:r>
              <a:rPr lang="fr-FR" dirty="0"/>
              <a:t>Masa </a:t>
            </a:r>
            <a:r>
              <a:rPr lang="fr-FR" dirty="0" err="1"/>
              <a:t>Kageyama</a:t>
            </a:r>
            <a:endParaRPr lang="fr-FR" dirty="0"/>
          </a:p>
          <a:p>
            <a:r>
              <a:rPr lang="fr-FR" dirty="0"/>
              <a:t>GDR « défis théoriques pour les sciences du climat »</a:t>
            </a:r>
          </a:p>
          <a:p>
            <a:r>
              <a:rPr lang="fr-FR" dirty="0"/>
              <a:t>17 juin 2022</a:t>
            </a:r>
          </a:p>
        </p:txBody>
      </p:sp>
    </p:spTree>
    <p:extLst>
      <p:ext uri="{BB962C8B-B14F-4D97-AF65-F5344CB8AC3E}">
        <p14:creationId xmlns:p14="http://schemas.microsoft.com/office/powerpoint/2010/main" val="429214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Forçages et rétroactions</a:t>
            </a:r>
          </a:p>
        </p:txBody>
      </p: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1938881" y="1268760"/>
            <a:ext cx="2294438" cy="1741488"/>
            <a:chOff x="204" y="420"/>
            <a:chExt cx="2177" cy="1472"/>
          </a:xfrm>
        </p:grpSpPr>
        <p:pic>
          <p:nvPicPr>
            <p:cNvPr id="5" name="Image 3" descr="evo_paleogeographie.gif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04" y="420"/>
              <a:ext cx="2177" cy="14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 Box 15"/>
            <p:cNvSpPr txBox="1">
              <a:spLocks noChangeArrowheads="1"/>
            </p:cNvSpPr>
            <p:nvPr/>
          </p:nvSpPr>
          <p:spPr bwMode="auto">
            <a:xfrm>
              <a:off x="204" y="436"/>
              <a:ext cx="1141" cy="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tectonique</a:t>
              </a:r>
            </a:p>
          </p:txBody>
        </p:sp>
      </p:grpSp>
      <p:grpSp>
        <p:nvGrpSpPr>
          <p:cNvPr id="7" name="Group 30"/>
          <p:cNvGrpSpPr>
            <a:grpSpLocks/>
          </p:cNvGrpSpPr>
          <p:nvPr/>
        </p:nvGrpSpPr>
        <p:grpSpPr bwMode="auto">
          <a:xfrm>
            <a:off x="1800755" y="5066670"/>
            <a:ext cx="2571750" cy="1741488"/>
            <a:chOff x="3569" y="704"/>
            <a:chExt cx="1938" cy="1188"/>
          </a:xfrm>
        </p:grpSpPr>
        <p:pic>
          <p:nvPicPr>
            <p:cNvPr id="8" name="Picture 12" descr="Mai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69" y="704"/>
              <a:ext cx="1938" cy="1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 Box 16"/>
            <p:cNvSpPr txBox="1">
              <a:spLocks noChangeArrowheads="1"/>
            </p:cNvSpPr>
            <p:nvPr/>
          </p:nvSpPr>
          <p:spPr bwMode="auto">
            <a:xfrm>
              <a:off x="4332" y="704"/>
              <a:ext cx="86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dirty="0"/>
                <a:t>insolation</a:t>
              </a:r>
            </a:p>
          </p:txBody>
        </p:sp>
      </p:grpSp>
      <p:grpSp>
        <p:nvGrpSpPr>
          <p:cNvPr id="10" name="Group 32"/>
          <p:cNvGrpSpPr>
            <a:grpSpLocks/>
          </p:cNvGrpSpPr>
          <p:nvPr/>
        </p:nvGrpSpPr>
        <p:grpSpPr bwMode="auto">
          <a:xfrm>
            <a:off x="1938883" y="3142917"/>
            <a:ext cx="1018027" cy="2004899"/>
            <a:chOff x="2920" y="301"/>
            <a:chExt cx="934" cy="1606"/>
          </a:xfrm>
        </p:grpSpPr>
        <p:pic>
          <p:nvPicPr>
            <p:cNvPr id="11" name="Picture 14" descr="Image--12----Coupe-volcan-en-eruption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20" y="301"/>
              <a:ext cx="867" cy="14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17"/>
            <p:cNvSpPr txBox="1">
              <a:spLocks noChangeArrowheads="1"/>
            </p:cNvSpPr>
            <p:nvPr/>
          </p:nvSpPr>
          <p:spPr bwMode="auto">
            <a:xfrm>
              <a:off x="3047" y="1611"/>
              <a:ext cx="807" cy="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dirty="0"/>
                <a:t>volcans</a:t>
              </a:r>
            </a:p>
          </p:txBody>
        </p:sp>
      </p:grpSp>
      <p:grpSp>
        <p:nvGrpSpPr>
          <p:cNvPr id="13" name="Group 29"/>
          <p:cNvGrpSpPr>
            <a:grpSpLocks/>
          </p:cNvGrpSpPr>
          <p:nvPr/>
        </p:nvGrpSpPr>
        <p:grpSpPr bwMode="auto">
          <a:xfrm>
            <a:off x="7464018" y="5097736"/>
            <a:ext cx="3168650" cy="1571625"/>
            <a:chOff x="3606" y="1578"/>
            <a:chExt cx="1996" cy="990"/>
          </a:xfrm>
        </p:grpSpPr>
        <p:pic>
          <p:nvPicPr>
            <p:cNvPr id="14" name="Picture 19" descr="glaces_polaires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606" y="1578"/>
              <a:ext cx="1996" cy="9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ZoneTexte 13"/>
            <p:cNvSpPr txBox="1">
              <a:spLocks noChangeArrowheads="1"/>
            </p:cNvSpPr>
            <p:nvPr/>
          </p:nvSpPr>
          <p:spPr bwMode="auto">
            <a:xfrm>
              <a:off x="4105" y="2337"/>
              <a:ext cx="117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>
                  <a:latin typeface="Calibri" pitchFamily="34" charset="0"/>
                </a:rPr>
                <a:t>Calottes glaciaires</a:t>
              </a:r>
              <a:endParaRPr lang="en-GB" baseline="-25000">
                <a:latin typeface="Calibri" pitchFamily="34" charset="0"/>
              </a:endParaRPr>
            </a:p>
          </p:txBody>
        </p:sp>
      </p:grpSp>
      <p:grpSp>
        <p:nvGrpSpPr>
          <p:cNvPr id="16" name="Group 28"/>
          <p:cNvGrpSpPr>
            <a:grpSpLocks/>
          </p:cNvGrpSpPr>
          <p:nvPr/>
        </p:nvGrpSpPr>
        <p:grpSpPr bwMode="auto">
          <a:xfrm>
            <a:off x="8439049" y="2269186"/>
            <a:ext cx="1871662" cy="1900237"/>
            <a:chOff x="2109" y="2205"/>
            <a:chExt cx="1179" cy="1197"/>
          </a:xfrm>
        </p:grpSpPr>
        <p:pic>
          <p:nvPicPr>
            <p:cNvPr id="17" name="Picture 22" descr="savane-et-foret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109" y="2387"/>
              <a:ext cx="1179" cy="10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ZoneTexte 13"/>
            <p:cNvSpPr txBox="1">
              <a:spLocks noChangeArrowheads="1"/>
            </p:cNvSpPr>
            <p:nvPr/>
          </p:nvSpPr>
          <p:spPr bwMode="auto">
            <a:xfrm>
              <a:off x="2120" y="2205"/>
              <a:ext cx="76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>
                  <a:latin typeface="Calibri" pitchFamily="34" charset="0"/>
                </a:rPr>
                <a:t>Végétation</a:t>
              </a:r>
              <a:endParaRPr lang="en-GB" baseline="-25000">
                <a:latin typeface="Calibri" pitchFamily="34" charset="0"/>
              </a:endParaRPr>
            </a:p>
          </p:txBody>
        </p:sp>
      </p:grpSp>
      <p:sp>
        <p:nvSpPr>
          <p:cNvPr id="19" name="ZoneTexte 13"/>
          <p:cNvSpPr txBox="1">
            <a:spLocks noChangeArrowheads="1"/>
          </p:cNvSpPr>
          <p:nvPr/>
        </p:nvSpPr>
        <p:spPr bwMode="auto">
          <a:xfrm>
            <a:off x="8576868" y="4170460"/>
            <a:ext cx="1854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dirty="0">
                <a:latin typeface="Calibri" pitchFamily="34" charset="0"/>
              </a:rPr>
              <a:t>Poussières, aérosols, chimie</a:t>
            </a:r>
            <a:endParaRPr lang="en-GB" baseline="-25000" dirty="0">
              <a:latin typeface="Calibri" pitchFamily="34" charset="0"/>
            </a:endParaRPr>
          </a:p>
        </p:txBody>
      </p:sp>
      <p:pic>
        <p:nvPicPr>
          <p:cNvPr id="20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67673" y="828267"/>
            <a:ext cx="936625" cy="61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09266" y="663547"/>
            <a:ext cx="1036637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5579484" y="1461821"/>
            <a:ext cx="28595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dirty="0"/>
              <a:t>Composition atmosphérique</a:t>
            </a:r>
          </a:p>
        </p:txBody>
      </p:sp>
      <p:pic>
        <p:nvPicPr>
          <p:cNvPr id="23" name="Picture 3" descr="palais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9FEF8"/>
              </a:clrFrom>
              <a:clrTo>
                <a:srgbClr val="F9FE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0"/>
          <a:stretch>
            <a:fillRect/>
          </a:stretch>
        </p:blipFill>
        <p:spPr bwMode="auto">
          <a:xfrm>
            <a:off x="4722257" y="2587371"/>
            <a:ext cx="2532674" cy="266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4595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6E2F51-D4D1-4D8E-BD57-DB9F3AB5D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Exemple: le monde glaciaire</a:t>
            </a:r>
          </a:p>
        </p:txBody>
      </p:sp>
      <p:pic>
        <p:nvPicPr>
          <p:cNvPr id="4" name="Picture 2" descr="calotte">
            <a:extLst>
              <a:ext uri="{FF2B5EF4-FFF2-40B4-BE49-F238E27FC236}">
                <a16:creationId xmlns:a16="http://schemas.microsoft.com/office/drawing/2014/main" id="{98901C61-29F2-478A-A733-8ED0C1AD08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8" t="965" r="9378" b="54086"/>
          <a:stretch/>
        </p:blipFill>
        <p:spPr bwMode="auto">
          <a:xfrm>
            <a:off x="6096000" y="3066238"/>
            <a:ext cx="3904884" cy="380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27489A55-ADBA-4246-B89A-9F6869022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61" y="3797538"/>
            <a:ext cx="4191000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3D70F8-9A9F-4FAA-9208-A5BE6DCFF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28" t="13765" r="7474" b="46930"/>
          <a:stretch>
            <a:fillRect/>
          </a:stretch>
        </p:blipFill>
        <p:spPr bwMode="auto">
          <a:xfrm>
            <a:off x="3284538" y="1266666"/>
            <a:ext cx="2663825" cy="184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7">
            <a:extLst>
              <a:ext uri="{FF2B5EF4-FFF2-40B4-BE49-F238E27FC236}">
                <a16:creationId xmlns:a16="http://schemas.microsoft.com/office/drawing/2014/main" id="{2FF6BC93-3A49-4EEB-B684-9373A8E840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454" y="3039159"/>
            <a:ext cx="95891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fr-FR" dirty="0" err="1"/>
              <a:t>Cosquer</a:t>
            </a:r>
            <a:endParaRPr lang="en-GB" altLang="fr-FR" dirty="0"/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B29CEE56-07AD-452E-A9A3-3B90CF7811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8561" y="6426800"/>
            <a:ext cx="9105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fr-FR" dirty="0"/>
              <a:t>Lascaux</a:t>
            </a:r>
          </a:p>
        </p:txBody>
      </p:sp>
      <p:pic>
        <p:nvPicPr>
          <p:cNvPr id="10" name="Picture 2" descr="http://fr.cdn.v5.futura-sciences.com/sources/images/dossier/rte/2672_grotte_073.jpg">
            <a:extLst>
              <a:ext uri="{FF2B5EF4-FFF2-40B4-BE49-F238E27FC236}">
                <a16:creationId xmlns:a16="http://schemas.microsoft.com/office/drawing/2014/main" id="{134F0CFA-0F6D-4107-B86D-213B58C4B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42" y="779229"/>
            <a:ext cx="2531690" cy="2792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D34CA91-CD8D-41E2-AB77-55E6366015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600" y="684"/>
            <a:ext cx="4012399" cy="2532966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D66F2C8C-B4DA-4B02-9D3B-17BB07F75D04}"/>
              </a:ext>
            </a:extLst>
          </p:cNvPr>
          <p:cNvSpPr txBox="1"/>
          <p:nvPr/>
        </p:nvSpPr>
        <p:spPr>
          <a:xfrm>
            <a:off x="8150252" y="2432485"/>
            <a:ext cx="404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Louis Agassiz, Etude sur les glaciers, 1840</a:t>
            </a: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80C6B6F8-D17D-4038-815E-7939F35FE7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0884" y="4455180"/>
            <a:ext cx="1733915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altLang="fr-FR" dirty="0" err="1"/>
              <a:t>Représentation</a:t>
            </a:r>
            <a:r>
              <a:rPr lang="en-GB" altLang="fr-FR" dirty="0"/>
              <a:t> des calottes </a:t>
            </a:r>
            <a:r>
              <a:rPr lang="en-GB" altLang="fr-FR" dirty="0" err="1"/>
              <a:t>glaciaires</a:t>
            </a:r>
            <a:r>
              <a:rPr lang="en-GB" altLang="fr-FR" dirty="0"/>
              <a:t> </a:t>
            </a:r>
            <a:br>
              <a:rPr lang="en-GB" altLang="fr-FR" dirty="0"/>
            </a:br>
            <a:r>
              <a:rPr lang="en-GB" altLang="fr-FR" dirty="0"/>
              <a:t>au dernier maximum </a:t>
            </a:r>
            <a:r>
              <a:rPr lang="en-GB" altLang="fr-FR" dirty="0" err="1"/>
              <a:t>glaciaire</a:t>
            </a:r>
            <a:endParaRPr lang="en-GB" altLang="fr-FR" dirty="0"/>
          </a:p>
        </p:txBody>
      </p:sp>
    </p:spTree>
    <p:extLst>
      <p:ext uri="{BB962C8B-B14F-4D97-AF65-F5344CB8AC3E}">
        <p14:creationId xmlns:p14="http://schemas.microsoft.com/office/powerpoint/2010/main" val="2444677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93D4B0-6F92-4AE5-917F-7FA80E5ED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754" y="-8585"/>
            <a:ext cx="11934246" cy="1281204"/>
          </a:xfrm>
        </p:spPr>
        <p:txBody>
          <a:bodyPr>
            <a:normAutofit/>
          </a:bodyPr>
          <a:lstStyle/>
          <a:p>
            <a:r>
              <a:rPr lang="fr-FR" dirty="0"/>
              <a:t>Végétation du Dernier Maximum Glaciaire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A40A423-AB1C-474B-90EA-B08D477FA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77" y="1370475"/>
            <a:ext cx="8891171" cy="5399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FA6CF8F-1FEC-4D9B-828C-CEF794C8A837}"/>
              </a:ext>
            </a:extLst>
          </p:cNvPr>
          <p:cNvSpPr txBox="1"/>
          <p:nvPr/>
        </p:nvSpPr>
        <p:spPr>
          <a:xfrm rot="16200000">
            <a:off x="-1453443" y="5066003"/>
            <a:ext cx="32454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/>
              <a:t>Prentice</a:t>
            </a:r>
            <a:r>
              <a:rPr lang="fr-FR" sz="1600" dirty="0"/>
              <a:t> et al, New </a:t>
            </a:r>
            <a:r>
              <a:rPr lang="fr-FR" sz="1600" dirty="0" err="1"/>
              <a:t>Phytologist</a:t>
            </a:r>
            <a:r>
              <a:rPr lang="fr-FR" sz="1600" dirty="0"/>
              <a:t>, 2011</a:t>
            </a:r>
            <a:endParaRPr lang="en-GB" sz="16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E294D69-9EE8-49B4-B050-8481E3DDA4E6}"/>
              </a:ext>
            </a:extLst>
          </p:cNvPr>
          <p:cNvSpPr txBox="1"/>
          <p:nvPr/>
        </p:nvSpPr>
        <p:spPr>
          <a:xfrm>
            <a:off x="9134475" y="2763619"/>
            <a:ext cx="25644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dirty="0"/>
              <a:t>Climat différent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dirty="0"/>
              <a:t>Facteur de rétroaction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dirty="0"/>
              <a:t>Sensibilité à [CO2]</a:t>
            </a:r>
            <a:r>
              <a:rPr lang="fr-FR" baseline="-25000" dirty="0" err="1"/>
              <a:t>atm</a:t>
            </a:r>
            <a:endParaRPr lang="fr-FR" baseline="-25000" dirty="0"/>
          </a:p>
          <a:p>
            <a:pPr marL="285750" indent="-285750">
              <a:buFont typeface="Symbol" panose="05050102010706020507" pitchFamily="18" charset="2"/>
              <a:buChar char="Þ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265253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ADA14E-D352-4963-A22E-AA511CE9D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Reconstructions climatiques pour le DMG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556DB66F-3861-4302-9AE3-30A7B7326503}"/>
              </a:ext>
            </a:extLst>
          </p:cNvPr>
          <p:cNvGrpSpPr/>
          <p:nvPr/>
        </p:nvGrpSpPr>
        <p:grpSpPr>
          <a:xfrm>
            <a:off x="122548" y="666440"/>
            <a:ext cx="3834360" cy="6052269"/>
            <a:chOff x="-36512" y="784501"/>
            <a:chExt cx="3605450" cy="5956867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A5F0F15A-C47D-4DE8-A544-EDA1150A56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512" y="784501"/>
              <a:ext cx="3384376" cy="59568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14">
              <a:extLst>
                <a:ext uri="{FF2B5EF4-FFF2-40B4-BE49-F238E27FC236}">
                  <a16:creationId xmlns:a16="http://schemas.microsoft.com/office/drawing/2014/main" id="{2453D3FF-9D30-401F-B839-82F95406E2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1760" y="5943763"/>
              <a:ext cx="64807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altLang="fr-FR" sz="1200" dirty="0"/>
                <a:t>–9 </a:t>
              </a:r>
              <a:r>
                <a:rPr lang="en-US" altLang="fr-FR" sz="1200" dirty="0">
                  <a:cs typeface="Arial" charset="0"/>
                </a:rPr>
                <a:t>± 2</a:t>
              </a:r>
            </a:p>
          </p:txBody>
        </p:sp>
        <p:sp>
          <p:nvSpPr>
            <p:cNvPr id="7" name="Text Box 14">
              <a:extLst>
                <a:ext uri="{FF2B5EF4-FFF2-40B4-BE49-F238E27FC236}">
                  <a16:creationId xmlns:a16="http://schemas.microsoft.com/office/drawing/2014/main" id="{F21EE11A-7057-44B3-AFF8-13CD911B09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1499" y="4016097"/>
              <a:ext cx="64807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altLang="fr-FR" sz="1200" dirty="0"/>
                <a:t>~–</a:t>
              </a:r>
              <a:r>
                <a:rPr lang="fr-FR" altLang="fr-FR" sz="1200" dirty="0"/>
                <a:t>15</a:t>
              </a:r>
              <a:endParaRPr lang="en-US" altLang="fr-FR" sz="1200" dirty="0">
                <a:cs typeface="Arial" charset="0"/>
              </a:endParaRPr>
            </a:p>
          </p:txBody>
        </p:sp>
        <p:sp>
          <p:nvSpPr>
            <p:cNvPr id="8" name="Text Box 14">
              <a:extLst>
                <a:ext uri="{FF2B5EF4-FFF2-40B4-BE49-F238E27FC236}">
                  <a16:creationId xmlns:a16="http://schemas.microsoft.com/office/drawing/2014/main" id="{A0BEA2ED-D619-46B0-BC3B-C5190416CE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1738" y="3357139"/>
              <a:ext cx="44214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altLang="fr-FR" sz="1200" dirty="0"/>
                <a:t>°C</a:t>
              </a:r>
              <a:endParaRPr lang="en-US" altLang="fr-FR" sz="1200" dirty="0">
                <a:cs typeface="Arial" charset="0"/>
              </a:endParaRPr>
            </a:p>
          </p:txBody>
        </p:sp>
        <p:sp>
          <p:nvSpPr>
            <p:cNvPr id="9" name="Text Box 14">
              <a:extLst>
                <a:ext uri="{FF2B5EF4-FFF2-40B4-BE49-F238E27FC236}">
                  <a16:creationId xmlns:a16="http://schemas.microsoft.com/office/drawing/2014/main" id="{D43B58E4-7E5A-4377-B369-D77875A7F0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6789" y="6309320"/>
              <a:ext cx="44214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altLang="fr-FR" sz="1200" dirty="0"/>
                <a:t>°C</a:t>
              </a:r>
              <a:endParaRPr lang="en-US" altLang="fr-FR" sz="1200" dirty="0">
                <a:cs typeface="Arial" charset="0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332294B4-59C2-40D9-B268-0EB7962299C2}"/>
              </a:ext>
            </a:extLst>
          </p:cNvPr>
          <p:cNvGrpSpPr/>
          <p:nvPr/>
        </p:nvGrpSpPr>
        <p:grpSpPr>
          <a:xfrm>
            <a:off x="3856019" y="1383243"/>
            <a:ext cx="4355976" cy="3263454"/>
            <a:chOff x="5076056" y="2397794"/>
            <a:chExt cx="3970541" cy="2975422"/>
          </a:xfrm>
        </p:grpSpPr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9951FE38-8FFE-4E11-BE6C-1A8D2622D2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2397794"/>
              <a:ext cx="3334289" cy="2975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 Box 14">
              <a:extLst>
                <a:ext uri="{FF2B5EF4-FFF2-40B4-BE49-F238E27FC236}">
                  <a16:creationId xmlns:a16="http://schemas.microsoft.com/office/drawing/2014/main" id="{3E2D9A30-CC55-412F-9164-A48B1D0740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72400" y="4904213"/>
              <a:ext cx="874197" cy="2525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altLang="fr-FR" sz="1200" dirty="0"/>
                <a:t>mm/</a:t>
              </a:r>
              <a:r>
                <a:rPr lang="fr-FR" altLang="fr-FR" sz="1200" dirty="0" err="1"/>
                <a:t>day</a:t>
              </a:r>
              <a:endParaRPr lang="en-US" altLang="fr-FR" sz="1200" dirty="0">
                <a:cs typeface="Arial" charset="0"/>
              </a:endParaRPr>
            </a:p>
          </p:txBody>
        </p:sp>
      </p:grpSp>
      <p:pic>
        <p:nvPicPr>
          <p:cNvPr id="14" name="Picture 2">
            <a:extLst>
              <a:ext uri="{FF2B5EF4-FFF2-40B4-BE49-F238E27FC236}">
                <a16:creationId xmlns:a16="http://schemas.microsoft.com/office/drawing/2014/main" id="{2EEC699E-FA09-4D76-8010-6F7569E7D1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8"/>
          <a:stretch/>
        </p:blipFill>
        <p:spPr bwMode="auto">
          <a:xfrm>
            <a:off x="8116478" y="595429"/>
            <a:ext cx="4075522" cy="5496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44520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ADA14E-D352-4963-A22E-AA511CE9D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Reconstructions climatiques pour le DMG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556DB66F-3861-4302-9AE3-30A7B7326503}"/>
              </a:ext>
            </a:extLst>
          </p:cNvPr>
          <p:cNvGrpSpPr/>
          <p:nvPr/>
        </p:nvGrpSpPr>
        <p:grpSpPr>
          <a:xfrm>
            <a:off x="122548" y="666440"/>
            <a:ext cx="3834360" cy="6052269"/>
            <a:chOff x="-36512" y="784501"/>
            <a:chExt cx="3605450" cy="5956867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A5F0F15A-C47D-4DE8-A544-EDA1150A56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512" y="784501"/>
              <a:ext cx="3384376" cy="59568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14">
              <a:extLst>
                <a:ext uri="{FF2B5EF4-FFF2-40B4-BE49-F238E27FC236}">
                  <a16:creationId xmlns:a16="http://schemas.microsoft.com/office/drawing/2014/main" id="{2453D3FF-9D30-401F-B839-82F95406E2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1760" y="5943763"/>
              <a:ext cx="64807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altLang="fr-FR" sz="1200" dirty="0"/>
                <a:t>–9 </a:t>
              </a:r>
              <a:r>
                <a:rPr lang="en-US" altLang="fr-FR" sz="1200" dirty="0">
                  <a:cs typeface="Arial" charset="0"/>
                </a:rPr>
                <a:t>± 2</a:t>
              </a:r>
            </a:p>
          </p:txBody>
        </p:sp>
        <p:sp>
          <p:nvSpPr>
            <p:cNvPr id="7" name="Text Box 14">
              <a:extLst>
                <a:ext uri="{FF2B5EF4-FFF2-40B4-BE49-F238E27FC236}">
                  <a16:creationId xmlns:a16="http://schemas.microsoft.com/office/drawing/2014/main" id="{F21EE11A-7057-44B3-AFF8-13CD911B09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1499" y="4016097"/>
              <a:ext cx="64807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altLang="fr-FR" sz="1200" dirty="0"/>
                <a:t>~–</a:t>
              </a:r>
              <a:r>
                <a:rPr lang="fr-FR" altLang="fr-FR" sz="1200" dirty="0"/>
                <a:t>15</a:t>
              </a:r>
              <a:endParaRPr lang="en-US" altLang="fr-FR" sz="1200" dirty="0">
                <a:cs typeface="Arial" charset="0"/>
              </a:endParaRPr>
            </a:p>
          </p:txBody>
        </p:sp>
        <p:sp>
          <p:nvSpPr>
            <p:cNvPr id="8" name="Text Box 14">
              <a:extLst>
                <a:ext uri="{FF2B5EF4-FFF2-40B4-BE49-F238E27FC236}">
                  <a16:creationId xmlns:a16="http://schemas.microsoft.com/office/drawing/2014/main" id="{A0BEA2ED-D619-46B0-BC3B-C5190416CE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1738" y="3357139"/>
              <a:ext cx="44214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altLang="fr-FR" sz="1200" dirty="0"/>
                <a:t>°C</a:t>
              </a:r>
              <a:endParaRPr lang="en-US" altLang="fr-FR" sz="1200" dirty="0">
                <a:cs typeface="Arial" charset="0"/>
              </a:endParaRPr>
            </a:p>
          </p:txBody>
        </p:sp>
        <p:sp>
          <p:nvSpPr>
            <p:cNvPr id="9" name="Text Box 14">
              <a:extLst>
                <a:ext uri="{FF2B5EF4-FFF2-40B4-BE49-F238E27FC236}">
                  <a16:creationId xmlns:a16="http://schemas.microsoft.com/office/drawing/2014/main" id="{D43B58E4-7E5A-4377-B369-D77875A7F0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6789" y="6309320"/>
              <a:ext cx="44214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altLang="fr-FR" sz="1200" dirty="0"/>
                <a:t>°C</a:t>
              </a:r>
              <a:endParaRPr lang="en-US" altLang="fr-FR" sz="1200" dirty="0">
                <a:cs typeface="Arial" charset="0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332294B4-59C2-40D9-B268-0EB7962299C2}"/>
              </a:ext>
            </a:extLst>
          </p:cNvPr>
          <p:cNvGrpSpPr/>
          <p:nvPr/>
        </p:nvGrpSpPr>
        <p:grpSpPr>
          <a:xfrm>
            <a:off x="3951536" y="654281"/>
            <a:ext cx="4355976" cy="3263454"/>
            <a:chOff x="5076056" y="2397794"/>
            <a:chExt cx="3970541" cy="2975422"/>
          </a:xfrm>
        </p:grpSpPr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9951FE38-8FFE-4E11-BE6C-1A8D2622D2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2397794"/>
              <a:ext cx="3334289" cy="2975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 Box 14">
              <a:extLst>
                <a:ext uri="{FF2B5EF4-FFF2-40B4-BE49-F238E27FC236}">
                  <a16:creationId xmlns:a16="http://schemas.microsoft.com/office/drawing/2014/main" id="{3E2D9A30-CC55-412F-9164-A48B1D0740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72400" y="4904213"/>
              <a:ext cx="874197" cy="2525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altLang="fr-FR" sz="1200" dirty="0"/>
                <a:t>mm/</a:t>
              </a:r>
              <a:r>
                <a:rPr lang="fr-FR" altLang="fr-FR" sz="1200" dirty="0" err="1"/>
                <a:t>day</a:t>
              </a:r>
              <a:endParaRPr lang="en-US" altLang="fr-FR" sz="1200" dirty="0">
                <a:cs typeface="Arial" charset="0"/>
              </a:endParaRPr>
            </a:p>
          </p:txBody>
        </p:sp>
      </p:grpSp>
      <p:pic>
        <p:nvPicPr>
          <p:cNvPr id="13" name="Picture 2">
            <a:extLst>
              <a:ext uri="{FF2B5EF4-FFF2-40B4-BE49-F238E27FC236}">
                <a16:creationId xmlns:a16="http://schemas.microsoft.com/office/drawing/2014/main" id="{0277CB31-3472-4138-8464-14473E46D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706" y="907617"/>
            <a:ext cx="4338085" cy="5811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4D412F6E-EB2A-434E-B144-F09B027137AE}"/>
              </a:ext>
            </a:extLst>
          </p:cNvPr>
          <p:cNvSpPr txBox="1"/>
          <p:nvPr/>
        </p:nvSpPr>
        <p:spPr>
          <a:xfrm>
            <a:off x="4172503" y="4118065"/>
            <a:ext cx="36579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Plus froid,</a:t>
            </a:r>
            <a:br>
              <a:rPr lang="fr-FR" sz="3200" dirty="0"/>
            </a:br>
            <a:r>
              <a:rPr lang="fr-FR" sz="3200" dirty="0"/>
              <a:t>plus sec,</a:t>
            </a:r>
            <a:br>
              <a:rPr lang="fr-FR" sz="3200" dirty="0"/>
            </a:br>
            <a:r>
              <a:rPr lang="fr-FR" sz="3200" dirty="0"/>
              <a:t>plus poussiéreux,</a:t>
            </a:r>
            <a:br>
              <a:rPr lang="fr-FR" sz="3200" dirty="0"/>
            </a:br>
            <a:r>
              <a:rPr lang="fr-FR" sz="3200" dirty="0"/>
              <a:t>AMOC différente de l’actuelle</a:t>
            </a:r>
          </a:p>
        </p:txBody>
      </p:sp>
    </p:spTree>
    <p:extLst>
      <p:ext uri="{BB962C8B-B14F-4D97-AF65-F5344CB8AC3E}">
        <p14:creationId xmlns:p14="http://schemas.microsoft.com/office/powerpoint/2010/main" val="23868444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8088D3-84D7-4B91-8A36-2AD9FCF2C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Modéliser le climat du Dernier Maximum Glaciaire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3337D9AF-74DC-496E-8D9C-DCC5C19CA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009" y="4268552"/>
            <a:ext cx="901365" cy="62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palais">
            <a:extLst>
              <a:ext uri="{FF2B5EF4-FFF2-40B4-BE49-F238E27FC236}">
                <a16:creationId xmlns:a16="http://schemas.microsoft.com/office/drawing/2014/main" id="{95665523-B384-427C-8D7C-37D9EDC00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9FEF8"/>
              </a:clrFrom>
              <a:clrTo>
                <a:srgbClr val="F9FE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0"/>
          <a:stretch>
            <a:fillRect/>
          </a:stretch>
        </p:blipFill>
        <p:spPr bwMode="auto">
          <a:xfrm>
            <a:off x="275238" y="1611250"/>
            <a:ext cx="3081338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9E335A9D-CC35-4389-A223-0BCA971E8A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0611" y="3372285"/>
            <a:ext cx="243879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fr-FR" b="1" dirty="0"/>
              <a:t>Composition </a:t>
            </a:r>
            <a:r>
              <a:rPr lang="en-GB" altLang="fr-FR" b="1" dirty="0" err="1"/>
              <a:t>atmosphérique</a:t>
            </a:r>
            <a:endParaRPr lang="en-GB" altLang="fr-FR" b="1" dirty="0"/>
          </a:p>
          <a:p>
            <a:pPr eaLnBrk="1" hangingPunct="1"/>
            <a:r>
              <a:rPr lang="en-GB" altLang="fr-FR" b="1" dirty="0"/>
              <a:t>CO2: 185 ppm etc…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9A94CEF5-2872-43F9-AE88-1F2ABF5F5E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1865" y="5145057"/>
            <a:ext cx="1263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fr-FR" b="1" dirty="0"/>
              <a:t>Insolation</a:t>
            </a:r>
          </a:p>
          <a:p>
            <a:pPr eaLnBrk="1" hangingPunct="1"/>
            <a:r>
              <a:rPr lang="en-GB" altLang="fr-FR" b="1" dirty="0"/>
              <a:t>21ky BP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31E52A0E-0861-4B4D-AC6F-2085F2847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7434" y="1968982"/>
            <a:ext cx="151050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fr-FR" b="1" dirty="0"/>
              <a:t>Calottes </a:t>
            </a:r>
            <a:r>
              <a:rPr lang="en-GB" altLang="fr-FR" b="1" dirty="0" err="1"/>
              <a:t>glaciaires</a:t>
            </a:r>
            <a:endParaRPr lang="en-GB" altLang="fr-FR" b="1" dirty="0"/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182C46A0-79B8-46FB-B5AF-DB4F04ED2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650" y="4268153"/>
            <a:ext cx="946150" cy="624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BBB87B4E-4BAD-4778-9A3E-45F3216899E4}"/>
              </a:ext>
            </a:extLst>
          </p:cNvPr>
          <p:cNvGrpSpPr/>
          <p:nvPr/>
        </p:nvGrpSpPr>
        <p:grpSpPr>
          <a:xfrm>
            <a:off x="4250611" y="5055973"/>
            <a:ext cx="2305050" cy="1130300"/>
            <a:chOff x="5589588" y="4795838"/>
            <a:chExt cx="2305050" cy="1130300"/>
          </a:xfrm>
        </p:grpSpPr>
        <p:sp>
          <p:nvSpPr>
            <p:cNvPr id="11" name="Oval 9">
              <a:extLst>
                <a:ext uri="{FF2B5EF4-FFF2-40B4-BE49-F238E27FC236}">
                  <a16:creationId xmlns:a16="http://schemas.microsoft.com/office/drawing/2014/main" id="{69FB3403-8C29-46B0-96D0-E49F96DA13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9588" y="5011738"/>
              <a:ext cx="2305050" cy="9144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pic>
          <p:nvPicPr>
            <p:cNvPr id="12" name="Picture 10">
              <a:extLst>
                <a:ext uri="{FF2B5EF4-FFF2-40B4-BE49-F238E27FC236}">
                  <a16:creationId xmlns:a16="http://schemas.microsoft.com/office/drawing/2014/main" id="{1F84986D-0F75-41AE-A179-DCA4B71A30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6075" y="4795838"/>
              <a:ext cx="312738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11" descr="MCj04298150000[1]">
              <a:extLst>
                <a:ext uri="{FF2B5EF4-FFF2-40B4-BE49-F238E27FC236}">
                  <a16:creationId xmlns:a16="http://schemas.microsoft.com/office/drawing/2014/main" id="{3BC6B942-B623-4FCD-BCB4-F0BFE94CB3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1388" y="5084763"/>
              <a:ext cx="612775" cy="649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Line 12">
            <a:extLst>
              <a:ext uri="{FF2B5EF4-FFF2-40B4-BE49-F238E27FC236}">
                <a16:creationId xmlns:a16="http://schemas.microsoft.com/office/drawing/2014/main" id="{5BE8A766-D977-4DC5-B2EC-1961B8586C3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24441" y="2332479"/>
            <a:ext cx="1008062" cy="6385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5" name="Line 13">
            <a:extLst>
              <a:ext uri="{FF2B5EF4-FFF2-40B4-BE49-F238E27FC236}">
                <a16:creationId xmlns:a16="http://schemas.microsoft.com/office/drawing/2014/main" id="{3D8EFF54-D394-457B-A4F7-F926B36B8A4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356575" y="3428998"/>
            <a:ext cx="875927" cy="243634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" name="Line 14">
            <a:extLst>
              <a:ext uri="{FF2B5EF4-FFF2-40B4-BE49-F238E27FC236}">
                <a16:creationId xmlns:a16="http://schemas.microsoft.com/office/drawing/2014/main" id="{D4EDFD13-F4FF-46B1-B038-E0E59049F68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865628" y="4461669"/>
            <a:ext cx="1008062" cy="641349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7" name="Text Box 15">
            <a:extLst>
              <a:ext uri="{FF2B5EF4-FFF2-40B4-BE49-F238E27FC236}">
                <a16:creationId xmlns:a16="http://schemas.microsoft.com/office/drawing/2014/main" id="{9F9D40A7-3992-4C3A-BCD5-E82A8E89E91A}"/>
              </a:ext>
            </a:extLst>
          </p:cNvPr>
          <p:cNvSpPr txBox="1">
            <a:spLocks noChangeArrowheads="1"/>
          </p:cNvSpPr>
          <p:nvPr/>
        </p:nvSpPr>
        <p:spPr bwMode="auto">
          <a:xfrm rot="-1821808">
            <a:off x="-51887" y="1738149"/>
            <a:ext cx="13468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2400" dirty="0"/>
              <a:t>AOGCM</a:t>
            </a:r>
          </a:p>
        </p:txBody>
      </p:sp>
      <p:pic>
        <p:nvPicPr>
          <p:cNvPr id="18" name="Picture 17" descr="globe_zoom_HLGM15B">
            <a:extLst>
              <a:ext uri="{FF2B5EF4-FFF2-40B4-BE49-F238E27FC236}">
                <a16:creationId xmlns:a16="http://schemas.microsoft.com/office/drawing/2014/main" id="{7B2DA51D-8D98-4006-897E-9453D0878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7" t="7489" r="13988" b="8534"/>
          <a:stretch>
            <a:fillRect/>
          </a:stretch>
        </p:blipFill>
        <p:spPr bwMode="auto">
          <a:xfrm>
            <a:off x="5470009" y="946738"/>
            <a:ext cx="2087563" cy="206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CD3CAA4-E16E-4CAE-A851-E47CD45F65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09" y="6084623"/>
            <a:ext cx="2009282" cy="612005"/>
          </a:xfrm>
          <a:prstGeom prst="rect">
            <a:avLst/>
          </a:prstGeom>
        </p:spPr>
      </p:pic>
      <p:pic>
        <p:nvPicPr>
          <p:cNvPr id="23" name="Picture 2" descr="D:\Users\Masa\Boulot\TextesPresentationsMasa\PMIP4-LGM\Figure2.png">
            <a:extLst>
              <a:ext uri="{FF2B5EF4-FFF2-40B4-BE49-F238E27FC236}">
                <a16:creationId xmlns:a16="http://schemas.microsoft.com/office/drawing/2014/main" id="{A862D46D-D2D0-43E0-AB5F-C077186CEA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32"/>
          <a:stretch/>
        </p:blipFill>
        <p:spPr bwMode="auto">
          <a:xfrm>
            <a:off x="7698153" y="1707767"/>
            <a:ext cx="4333707" cy="512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95AD3F9B-C244-4862-B8AF-545B8B166E44}"/>
              </a:ext>
            </a:extLst>
          </p:cNvPr>
          <p:cNvSpPr txBox="1"/>
          <p:nvPr/>
        </p:nvSpPr>
        <p:spPr>
          <a:xfrm>
            <a:off x="7766561" y="2893872"/>
            <a:ext cx="1082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ICE-6G_C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75CF6BA-AF94-457E-9888-5847073BC199}"/>
              </a:ext>
            </a:extLst>
          </p:cNvPr>
          <p:cNvSpPr txBox="1"/>
          <p:nvPr/>
        </p:nvSpPr>
        <p:spPr>
          <a:xfrm>
            <a:off x="7788789" y="5254410"/>
            <a:ext cx="1082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GLAC-1D</a:t>
            </a:r>
          </a:p>
        </p:txBody>
      </p:sp>
    </p:spTree>
    <p:extLst>
      <p:ext uri="{BB962C8B-B14F-4D97-AF65-F5344CB8AC3E}">
        <p14:creationId xmlns:p14="http://schemas.microsoft.com/office/powerpoint/2010/main" val="17125600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C06F97-0919-4E74-876F-AD0BC3EB4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Moyenne des simulations PMIP4 (2021)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16D1878-2D61-4E5D-BBD1-410540F2FC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24"/>
          <a:stretch/>
        </p:blipFill>
        <p:spPr>
          <a:xfrm>
            <a:off x="257754" y="1086508"/>
            <a:ext cx="5571207" cy="5366680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CA6D7B8-21D2-44FF-8142-F96FACE026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20"/>
          <a:stretch/>
        </p:blipFill>
        <p:spPr>
          <a:xfrm>
            <a:off x="6363041" y="1086508"/>
            <a:ext cx="5647984" cy="536586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07E5468-A1B1-4B01-B8ED-E548912BB49B}"/>
              </a:ext>
            </a:extLst>
          </p:cNvPr>
          <p:cNvSpPr txBox="1"/>
          <p:nvPr/>
        </p:nvSpPr>
        <p:spPr>
          <a:xfrm>
            <a:off x="8255922" y="6502145"/>
            <a:ext cx="3936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/>
              <a:t>Kageyama</a:t>
            </a:r>
            <a:r>
              <a:rPr lang="fr-FR" i="1" dirty="0"/>
              <a:t> et al., PAGES magazine, 2021</a:t>
            </a:r>
          </a:p>
        </p:txBody>
      </p:sp>
    </p:spTree>
    <p:extLst>
      <p:ext uri="{BB962C8B-B14F-4D97-AF65-F5344CB8AC3E}">
        <p14:creationId xmlns:p14="http://schemas.microsoft.com/office/powerpoint/2010/main" val="39359001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9DA72F-C4B6-4923-B1AF-7CA24A0B0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585"/>
            <a:ext cx="12192000" cy="787814"/>
          </a:xfrm>
        </p:spPr>
        <p:txBody>
          <a:bodyPr>
            <a:normAutofit fontScale="90000"/>
          </a:bodyPr>
          <a:lstStyle/>
          <a:p>
            <a:r>
              <a:rPr lang="fr-FR" dirty="0"/>
              <a:t>Dispersion des résultats – température moyenne annuelle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52A3076-4BDF-464E-90B7-DD8EE55DF95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4" t="7422" r="9201" b="3906"/>
          <a:stretch/>
        </p:blipFill>
        <p:spPr>
          <a:xfrm>
            <a:off x="39514" y="1293223"/>
            <a:ext cx="6185363" cy="5564777"/>
          </a:xfrm>
        </p:spPr>
      </p:pic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F6F8B940-1320-49EC-A087-2351728066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81799" y="1372774"/>
            <a:ext cx="5019675" cy="4989925"/>
          </a:xfrm>
        </p:spPr>
        <p:txBody>
          <a:bodyPr/>
          <a:lstStyle/>
          <a:p>
            <a:r>
              <a:rPr lang="fr-FR" dirty="0"/>
              <a:t>Comme pour les projections, les modèles montrent une sensibilité différente aux changements de forçages/conditions aux limites</a:t>
            </a:r>
          </a:p>
          <a:p>
            <a:r>
              <a:rPr lang="fr-FR" dirty="0"/>
              <a:t>Dans notre cas, les reconstructions permettent d’évaluer les résultats des modèles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1634ED-D3C7-4208-8C8F-0B7BF7CAC0FE}"/>
              </a:ext>
            </a:extLst>
          </p:cNvPr>
          <p:cNvSpPr txBox="1"/>
          <p:nvPr/>
        </p:nvSpPr>
        <p:spPr>
          <a:xfrm>
            <a:off x="9599752" y="6488668"/>
            <a:ext cx="2592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/>
              <a:t>Kageyama</a:t>
            </a:r>
            <a:r>
              <a:rPr lang="fr-FR" i="1" dirty="0"/>
              <a:t> et al., CP, 2021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717EF08-646E-476C-A801-EEE35CE75CA9}"/>
              </a:ext>
            </a:extLst>
          </p:cNvPr>
          <p:cNvSpPr txBox="1"/>
          <p:nvPr/>
        </p:nvSpPr>
        <p:spPr>
          <a:xfrm>
            <a:off x="3782551" y="5493280"/>
            <a:ext cx="2639825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dirty="0"/>
              <a:t>LGM – PI anomalies</a:t>
            </a:r>
          </a:p>
        </p:txBody>
      </p:sp>
    </p:spTree>
    <p:extLst>
      <p:ext uri="{BB962C8B-B14F-4D97-AF65-F5344CB8AC3E}">
        <p14:creationId xmlns:p14="http://schemas.microsoft.com/office/powerpoint/2010/main" val="11107683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5D24E8-1EB4-4505-852A-4C7889A8A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Premières comparaisons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19FC5070-F0BF-4733-9745-2D6203BB97A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5" r="4102" b="7737"/>
          <a:stretch/>
        </p:blipFill>
        <p:spPr>
          <a:xfrm>
            <a:off x="142874" y="695016"/>
            <a:ext cx="7915275" cy="6045818"/>
          </a:xfrm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2560CF7-2031-4286-BD09-C1F6CAF04E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62924" y="1437966"/>
            <a:ext cx="3657600" cy="4965700"/>
          </a:xfrm>
        </p:spPr>
        <p:txBody>
          <a:bodyPr/>
          <a:lstStyle/>
          <a:p>
            <a:r>
              <a:rPr lang="fr-FR" dirty="0"/>
              <a:t>Des résultats disparates suivant les régions et les variables considérées</a:t>
            </a:r>
          </a:p>
          <a:p>
            <a:r>
              <a:rPr lang="fr-FR" dirty="0"/>
              <a:t>Moyenne souvent plus proche des reconstructions que les modèles considérés individuellement</a:t>
            </a:r>
          </a:p>
        </p:txBody>
      </p:sp>
    </p:spTree>
    <p:extLst>
      <p:ext uri="{BB962C8B-B14F-4D97-AF65-F5344CB8AC3E}">
        <p14:creationId xmlns:p14="http://schemas.microsoft.com/office/powerpoint/2010/main" val="40664885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65B27432-384C-477F-BC75-AE620777A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Aller plus loin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5AFB244-ADC0-4ADF-844E-D6B46F33B8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975" y="1060837"/>
            <a:ext cx="5587360" cy="540663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fr-FR" dirty="0"/>
              <a:t>Assimiler les reconstructions pour obtenir une description physiquement cohérente du système Terre</a:t>
            </a:r>
            <a:br>
              <a:rPr lang="fr-FR" dirty="0"/>
            </a:br>
            <a:r>
              <a:rPr lang="fr-FR" dirty="0"/>
              <a:t>=&gt; exemple récent: </a:t>
            </a:r>
            <a:br>
              <a:rPr lang="fr-FR" dirty="0"/>
            </a:br>
            <a:r>
              <a:rPr lang="fr-FR" dirty="0" err="1"/>
              <a:t>Tierney</a:t>
            </a:r>
            <a:r>
              <a:rPr lang="fr-FR" dirty="0"/>
              <a:t> et al., 2020</a:t>
            </a:r>
          </a:p>
          <a:p>
            <a:pPr>
              <a:lnSpc>
                <a:spcPct val="110000"/>
              </a:lnSpc>
            </a:pPr>
            <a:endParaRPr lang="fr-FR" dirty="0"/>
          </a:p>
          <a:p>
            <a:pPr>
              <a:lnSpc>
                <a:spcPct val="110000"/>
              </a:lnSpc>
            </a:pPr>
            <a:r>
              <a:rPr lang="fr-FR" dirty="0"/>
              <a:t>Utiliser les modèles pour apporter une compréhension des phénomènes à l’origine des changements climatiques reconstruits, notamment en termes de circulations générales atmosphérique et océaniques, étudier l’impact des changements de variabilité. On peut passer par la modélisation d’indicateurs (isotopes, traceurs, végétation…)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99722384-5FE7-4436-A35A-A6D87FC2CD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84" t="29375" r="62031" b="15396"/>
          <a:stretch/>
        </p:blipFill>
        <p:spPr>
          <a:xfrm>
            <a:off x="5768335" y="896550"/>
            <a:ext cx="6242690" cy="490061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2946BEF-DF08-4063-9073-BB501C073EAE}"/>
              </a:ext>
            </a:extLst>
          </p:cNvPr>
          <p:cNvSpPr txBox="1"/>
          <p:nvPr/>
        </p:nvSpPr>
        <p:spPr>
          <a:xfrm>
            <a:off x="9450352" y="5731431"/>
            <a:ext cx="2741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/>
              <a:t>Tierney</a:t>
            </a:r>
            <a:r>
              <a:rPr lang="fr-FR" i="1" dirty="0"/>
              <a:t> et al., Nature, 2020</a:t>
            </a:r>
          </a:p>
        </p:txBody>
      </p:sp>
    </p:spTree>
    <p:extLst>
      <p:ext uri="{BB962C8B-B14F-4D97-AF65-F5344CB8AC3E}">
        <p14:creationId xmlns:p14="http://schemas.microsoft.com/office/powerpoint/2010/main" val="2463952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C9452D-E151-44DD-B3E1-E6AF3A246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Remonter le temps, pourquoi ?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E10D14AE-7049-4E80-81A9-0C6E61076E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1147" y="930922"/>
            <a:ext cx="10769705" cy="540605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603CD2C-B279-4DB1-9505-11783A8955F7}"/>
              </a:ext>
            </a:extLst>
          </p:cNvPr>
          <p:cNvSpPr txBox="1"/>
          <p:nvPr/>
        </p:nvSpPr>
        <p:spPr>
          <a:xfrm>
            <a:off x="9942787" y="6488668"/>
            <a:ext cx="2165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Haywood</a:t>
            </a:r>
            <a:r>
              <a:rPr lang="fr-FR" dirty="0"/>
              <a:t> et al., 2019</a:t>
            </a:r>
          </a:p>
        </p:txBody>
      </p:sp>
    </p:spTree>
    <p:extLst>
      <p:ext uri="{BB962C8B-B14F-4D97-AF65-F5344CB8AC3E}">
        <p14:creationId xmlns:p14="http://schemas.microsoft.com/office/powerpoint/2010/main" val="19825497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7BC687-D54E-4DF4-B1F1-69933F548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Défis – 3 : le(s) passé(s) pour le(s) futur(s)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0A08D8B-F131-40C0-A14D-AC381A6428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72" t="20259" r="59844" b="18605"/>
          <a:stretch/>
        </p:blipFill>
        <p:spPr>
          <a:xfrm>
            <a:off x="257754" y="1276349"/>
            <a:ext cx="6083510" cy="528637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D1F2CE0-460F-4A5F-A964-292313969682}"/>
              </a:ext>
            </a:extLst>
          </p:cNvPr>
          <p:cNvSpPr txBox="1"/>
          <p:nvPr/>
        </p:nvSpPr>
        <p:spPr>
          <a:xfrm>
            <a:off x="0" y="6488668"/>
            <a:ext cx="2013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Renoult</a:t>
            </a:r>
            <a:r>
              <a:rPr lang="fr-FR" dirty="0"/>
              <a:t> et al., 2020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1413B43-2A63-44C8-998A-108CA9821413}"/>
              </a:ext>
            </a:extLst>
          </p:cNvPr>
          <p:cNvSpPr txBox="1"/>
          <p:nvPr/>
        </p:nvSpPr>
        <p:spPr>
          <a:xfrm>
            <a:off x="3524250" y="6271021"/>
            <a:ext cx="17584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/>
              <a:t>Climate</a:t>
            </a:r>
            <a:r>
              <a:rPr lang="fr-FR" sz="1400" dirty="0"/>
              <a:t> </a:t>
            </a:r>
            <a:r>
              <a:rPr lang="fr-FR" sz="1400" dirty="0" err="1"/>
              <a:t>sensitivity</a:t>
            </a:r>
            <a:r>
              <a:rPr lang="fr-FR" sz="1400" dirty="0"/>
              <a:t> (K)</a:t>
            </a:r>
          </a:p>
        </p:txBody>
      </p:sp>
      <p:sp>
        <p:nvSpPr>
          <p:cNvPr id="7" name="Espace réservé du contenu 3">
            <a:extLst>
              <a:ext uri="{FF2B5EF4-FFF2-40B4-BE49-F238E27FC236}">
                <a16:creationId xmlns:a16="http://schemas.microsoft.com/office/drawing/2014/main" id="{2AED2E8E-9739-437B-ABB2-4F2C2AE710CC}"/>
              </a:ext>
            </a:extLst>
          </p:cNvPr>
          <p:cNvSpPr txBox="1">
            <a:spLocks/>
          </p:cNvSpPr>
          <p:nvPr/>
        </p:nvSpPr>
        <p:spPr>
          <a:xfrm>
            <a:off x="6341264" y="1437966"/>
            <a:ext cx="5479260" cy="49657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Un exemple (</a:t>
            </a:r>
            <a:r>
              <a:rPr lang="fr-FR" dirty="0" err="1"/>
              <a:t>Renoult</a:t>
            </a:r>
            <a:r>
              <a:rPr lang="fr-FR" dirty="0"/>
              <a:t> et al., 2020):</a:t>
            </a:r>
          </a:p>
          <a:p>
            <a:r>
              <a:rPr lang="fr-FR" dirty="0"/>
              <a:t>Analyse des résultats pour le DMG en fonction de leur sensibilité climatique à un doublement de CO</a:t>
            </a:r>
            <a:r>
              <a:rPr lang="fr-FR" baseline="-25000" dirty="0"/>
              <a:t>2</a:t>
            </a:r>
          </a:p>
          <a:p>
            <a:r>
              <a:rPr lang="fr-FR" dirty="0"/>
              <a:t>Méthode bayésienne =&gt; permet de réduire l’intervalle de confiance en termes de sensibilité climatique</a:t>
            </a:r>
          </a:p>
          <a:p>
            <a:endParaRPr lang="fr-FR" dirty="0"/>
          </a:p>
          <a:p>
            <a:r>
              <a:rPr lang="fr-FR" dirty="0"/>
              <a:t>Un vaste champ d’études, allant d’aspects globaux à locaux</a:t>
            </a:r>
          </a:p>
        </p:txBody>
      </p:sp>
    </p:spTree>
    <p:extLst>
      <p:ext uri="{BB962C8B-B14F-4D97-AF65-F5344CB8AC3E}">
        <p14:creationId xmlns:p14="http://schemas.microsoft.com/office/powerpoint/2010/main" val="8602690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B669BA-BBD8-4C44-ABB3-E5B7A082B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En résumé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A3138B2-9334-4F1B-94D3-8488B56CA1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fr-FR" dirty="0"/>
              <a:t>Les paléoclimats nous fournissent de nombreux exemples de changements climatiques à décrire, analyser, comprendre,</a:t>
            </a:r>
            <a:br>
              <a:rPr lang="fr-FR" dirty="0"/>
            </a:br>
            <a:r>
              <a:rPr lang="fr-FR" dirty="0"/>
              <a:t>à nous de savoir les utiliser :</a:t>
            </a:r>
          </a:p>
          <a:p>
            <a:pPr lvl="1">
              <a:lnSpc>
                <a:spcPct val="100000"/>
              </a:lnSpc>
            </a:pPr>
            <a:r>
              <a:rPr lang="fr-FR" dirty="0"/>
              <a:t>Pour illustrer les impacts possibles des changements climatiques futurs,</a:t>
            </a:r>
          </a:p>
          <a:p>
            <a:pPr lvl="1">
              <a:lnSpc>
                <a:spcPct val="100000"/>
              </a:lnSpc>
            </a:pPr>
            <a:r>
              <a:rPr lang="fr-FR" dirty="0"/>
              <a:t>Pour améliorer notre compréhension globale du système climatique,</a:t>
            </a:r>
          </a:p>
          <a:p>
            <a:pPr lvl="1">
              <a:lnSpc>
                <a:spcPct val="100000"/>
              </a:lnSpc>
            </a:pPr>
            <a:r>
              <a:rPr lang="fr-FR" dirty="0"/>
              <a:t>Pour améliorer nos modèles climatiques, notamment dans leur représentation de </a:t>
            </a:r>
            <a:r>
              <a:rPr lang="fr-FR" b="1" u="sng" dirty="0"/>
              <a:t>changements</a:t>
            </a:r>
            <a:r>
              <a:rPr lang="fr-FR" dirty="0"/>
              <a:t> climatiques</a:t>
            </a:r>
          </a:p>
          <a:p>
            <a:pPr lvl="1"/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						Merci de votre attention !</a:t>
            </a:r>
          </a:p>
        </p:txBody>
      </p:sp>
    </p:spTree>
    <p:extLst>
      <p:ext uri="{BB962C8B-B14F-4D97-AF65-F5344CB8AC3E}">
        <p14:creationId xmlns:p14="http://schemas.microsoft.com/office/powerpoint/2010/main" val="25947759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EC22DC-918E-40AC-9514-1289740C9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Autre exemple: l’Holocène moyen</a:t>
            </a:r>
          </a:p>
        </p:txBody>
      </p:sp>
      <p:sp>
        <p:nvSpPr>
          <p:cNvPr id="4" name="Espace réservé du contenu 4">
            <a:extLst>
              <a:ext uri="{FF2B5EF4-FFF2-40B4-BE49-F238E27FC236}">
                <a16:creationId xmlns:a16="http://schemas.microsoft.com/office/drawing/2014/main" id="{B016A3C4-7DB8-461B-A357-7ECEB4C458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2750" y="869346"/>
            <a:ext cx="5858975" cy="371364"/>
          </a:xfrm>
        </p:spPr>
        <p:txBody>
          <a:bodyPr>
            <a:noAutofit/>
          </a:bodyPr>
          <a:lstStyle/>
          <a:p>
            <a:r>
              <a:rPr lang="fr-FR" sz="2400" b="0" dirty="0"/>
              <a:t>« Green » Sahara and </a:t>
            </a:r>
            <a:r>
              <a:rPr lang="fr-FR" sz="2400" b="0" dirty="0" err="1"/>
              <a:t>enhanced</a:t>
            </a:r>
            <a:r>
              <a:rPr lang="fr-FR" sz="2400" b="0" dirty="0"/>
              <a:t> </a:t>
            </a:r>
            <a:r>
              <a:rPr lang="fr-FR" sz="2400" b="0" dirty="0" err="1"/>
              <a:t>monsoons</a:t>
            </a:r>
            <a:endParaRPr lang="fr-FR" sz="2400" b="0" dirty="0"/>
          </a:p>
        </p:txBody>
      </p:sp>
      <p:sp>
        <p:nvSpPr>
          <p:cNvPr id="5" name="Espace réservé du contenu 6">
            <a:extLst>
              <a:ext uri="{FF2B5EF4-FFF2-40B4-BE49-F238E27FC236}">
                <a16:creationId xmlns:a16="http://schemas.microsoft.com/office/drawing/2014/main" id="{AD7C3867-92EA-4018-9E9F-ACA015F3CDD9}"/>
              </a:ext>
            </a:extLst>
          </p:cNvPr>
          <p:cNvSpPr txBox="1">
            <a:spLocks/>
          </p:cNvSpPr>
          <p:nvPr/>
        </p:nvSpPr>
        <p:spPr>
          <a:xfrm>
            <a:off x="6668046" y="2117333"/>
            <a:ext cx="5181600" cy="81338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/>
              <a:t>Northward migration of the northern borders of boreal forests</a:t>
            </a:r>
          </a:p>
          <a:p>
            <a:endParaRPr lang="fr-FR" sz="24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A3A664D-D24A-4530-B81C-469B44EC79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595" y="1337657"/>
            <a:ext cx="2857840" cy="290049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3B20CB0-28E7-4DB3-A647-8ED85525A0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41" y="1876426"/>
            <a:ext cx="2704793" cy="179598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910E9C9-1671-4DFC-AE33-DABDA7B6A9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32" y="4568365"/>
            <a:ext cx="3260184" cy="216476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E396647-0BF8-4A36-8C5B-EDD8C1DA5C81}"/>
              </a:ext>
            </a:extLst>
          </p:cNvPr>
          <p:cNvSpPr txBox="1"/>
          <p:nvPr/>
        </p:nvSpPr>
        <p:spPr>
          <a:xfrm>
            <a:off x="171621" y="3769355"/>
            <a:ext cx="25208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Cave of </a:t>
            </a:r>
            <a:r>
              <a:rPr lang="fr-FR" dirty="0" err="1"/>
              <a:t>swimmers</a:t>
            </a:r>
            <a:r>
              <a:rPr lang="fr-FR" dirty="0"/>
              <a:t>, </a:t>
            </a:r>
            <a:r>
              <a:rPr lang="fr-FR" dirty="0" err="1"/>
              <a:t>Egypt</a:t>
            </a:r>
            <a:endParaRPr lang="fr-FR" dirty="0"/>
          </a:p>
          <a:p>
            <a:r>
              <a:rPr lang="fr-FR" dirty="0"/>
              <a:t>10000 to 6000 </a:t>
            </a:r>
            <a:r>
              <a:rPr lang="fr-FR" dirty="0" err="1"/>
              <a:t>yrs</a:t>
            </a:r>
            <a:r>
              <a:rPr lang="fr-FR" dirty="0"/>
              <a:t> </a:t>
            </a:r>
            <a:r>
              <a:rPr lang="fr-FR" dirty="0" err="1"/>
              <a:t>ago</a:t>
            </a:r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DFE48E7-2C99-4F54-ABBD-E435443B6B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8489" y="2993761"/>
            <a:ext cx="6006721" cy="314920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0C2EF0F-F039-4FC7-ABD4-65C6DD5330D3}"/>
              </a:ext>
            </a:extLst>
          </p:cNvPr>
          <p:cNvSpPr txBox="1"/>
          <p:nvPr/>
        </p:nvSpPr>
        <p:spPr>
          <a:xfrm>
            <a:off x="3422416" y="4066529"/>
            <a:ext cx="20469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DeMenocal</a:t>
            </a:r>
            <a:r>
              <a:rPr lang="fr-FR" sz="1200" dirty="0"/>
              <a:t> and </a:t>
            </a:r>
            <a:r>
              <a:rPr lang="fr-FR" sz="1200" dirty="0" err="1"/>
              <a:t>Tierney</a:t>
            </a:r>
            <a:r>
              <a:rPr lang="fr-FR" sz="1200" dirty="0"/>
              <a:t>, 2012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9766FAA-BCEE-4BBE-8F5B-4925AC33F03B}"/>
              </a:ext>
            </a:extLst>
          </p:cNvPr>
          <p:cNvSpPr txBox="1"/>
          <p:nvPr/>
        </p:nvSpPr>
        <p:spPr>
          <a:xfrm>
            <a:off x="9988239" y="6206007"/>
            <a:ext cx="18614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Harrison and </a:t>
            </a:r>
            <a:r>
              <a:rPr lang="fr-FR" sz="1200" dirty="0" err="1"/>
              <a:t>Bartlein</a:t>
            </a:r>
            <a:r>
              <a:rPr lang="fr-FR" sz="1200" dirty="0"/>
              <a:t> 2012</a:t>
            </a:r>
          </a:p>
        </p:txBody>
      </p:sp>
    </p:spTree>
    <p:extLst>
      <p:ext uri="{BB962C8B-B14F-4D97-AF65-F5344CB8AC3E}">
        <p14:creationId xmlns:p14="http://schemas.microsoft.com/office/powerpoint/2010/main" val="3006633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C9452D-E151-44DD-B3E1-E6AF3A246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Remonter le temps, pourquoi ?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E10D14AE-7049-4E80-81A9-0C6E61076E7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tretch/>
        </p:blipFill>
        <p:spPr>
          <a:xfrm>
            <a:off x="257753" y="895185"/>
            <a:ext cx="5762047" cy="2892366"/>
          </a:xfrm>
          <a:prstGeom prst="rect">
            <a:avLst/>
          </a:prstGeom>
          <a:ln>
            <a:solidFill>
              <a:schemeClr val="accent1"/>
            </a:solidFill>
            <a:prstDash val="dash"/>
          </a:ln>
        </p:spPr>
      </p:pic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22087E3-B965-4B01-8688-1D14BBCD29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80745" y="4325111"/>
            <a:ext cx="10562646" cy="2332515"/>
          </a:xfrm>
        </p:spPr>
        <p:txBody>
          <a:bodyPr/>
          <a:lstStyle/>
          <a:p>
            <a:pPr marL="0" indent="0">
              <a:buNone/>
            </a:pPr>
            <a:r>
              <a:rPr lang="fr-FR" dirty="0">
                <a:sym typeface="Wingdings" panose="05000000000000000000" pitchFamily="2" charset="2"/>
              </a:rPr>
              <a:t> </a:t>
            </a:r>
            <a:r>
              <a:rPr lang="fr-FR" dirty="0"/>
              <a:t>Multitude de climats différents</a:t>
            </a:r>
          </a:p>
          <a:p>
            <a:pPr marL="0" indent="0">
              <a:buNone/>
            </a:pPr>
            <a:r>
              <a:rPr lang="fr-FR" dirty="0">
                <a:sym typeface="Wingdings" panose="05000000000000000000" pitchFamily="2" charset="2"/>
              </a:rPr>
              <a:t> </a:t>
            </a:r>
            <a:r>
              <a:rPr lang="fr-FR" dirty="0"/>
              <a:t>Impacts de ces changements climatiques sur l’environnement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fr-FR" dirty="0"/>
              <a:t>Vitesses et amplitudes de changement différentes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fr-FR" dirty="0"/>
              <a:t> Test de notre compréhension du changement climatique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603CD2C-B279-4DB1-9505-11783A8955F7}"/>
              </a:ext>
            </a:extLst>
          </p:cNvPr>
          <p:cNvSpPr txBox="1"/>
          <p:nvPr/>
        </p:nvSpPr>
        <p:spPr>
          <a:xfrm>
            <a:off x="377022" y="3396948"/>
            <a:ext cx="17263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/>
              <a:t>Haywood</a:t>
            </a:r>
            <a:r>
              <a:rPr lang="fr-FR" sz="1400" dirty="0"/>
              <a:t> et al., 2019</a:t>
            </a:r>
          </a:p>
        </p:txBody>
      </p:sp>
    </p:spTree>
    <p:extLst>
      <p:ext uri="{BB962C8B-B14F-4D97-AF65-F5344CB8AC3E}">
        <p14:creationId xmlns:p14="http://schemas.microsoft.com/office/powerpoint/2010/main" val="2708276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DEE424-5E66-4EBD-B0D7-D01BB8C79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Remonter le temps, comment ?</a:t>
            </a:r>
          </a:p>
        </p:txBody>
      </p:sp>
      <p:pic>
        <p:nvPicPr>
          <p:cNvPr id="4" name="Picture 3" descr="carottage">
            <a:extLst>
              <a:ext uri="{FF2B5EF4-FFF2-40B4-BE49-F238E27FC236}">
                <a16:creationId xmlns:a16="http://schemas.microsoft.com/office/drawing/2014/main" id="{73D4EC1D-50E4-4710-A15B-70561CCDF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785" y="938255"/>
            <a:ext cx="2778006" cy="4077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BC9A431F-702A-466E-96C5-9D3DA3ECC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81" y="4057028"/>
            <a:ext cx="4859131" cy="2650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http://t0.gstatic.com/images?q=tbn:ANd9GcTBezo2KxalUvrehio6pqdvd93FNVECVwyUONq2v4yGKF520Fwlbplxw56LGw">
            <a:extLst>
              <a:ext uri="{FF2B5EF4-FFF2-40B4-BE49-F238E27FC236}">
                <a16:creationId xmlns:a16="http://schemas.microsoft.com/office/drawing/2014/main" id="{BC703A0F-F9F3-4F24-8CD9-D5F8A64A6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767" y="4057028"/>
            <a:ext cx="2650434" cy="265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FCCC019-7CF3-4221-86D9-21ED329FC28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1"/>
          <a:stretch/>
        </p:blipFill>
        <p:spPr>
          <a:xfrm>
            <a:off x="4438841" y="936655"/>
            <a:ext cx="4527293" cy="292477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03ECA33-A186-4A1C-B6C8-569971C983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09" y="936655"/>
            <a:ext cx="3189356" cy="291441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D4A89E7-5F77-4937-BC39-3A1C8174CF9F}"/>
              </a:ext>
            </a:extLst>
          </p:cNvPr>
          <p:cNvSpPr txBox="1"/>
          <p:nvPr/>
        </p:nvSpPr>
        <p:spPr>
          <a:xfrm>
            <a:off x="8309113" y="5579165"/>
            <a:ext cx="2982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Et beaucoup d’autres archives</a:t>
            </a:r>
          </a:p>
        </p:txBody>
      </p:sp>
    </p:spTree>
    <p:extLst>
      <p:ext uri="{BB962C8B-B14F-4D97-AF65-F5344CB8AC3E}">
        <p14:creationId xmlns:p14="http://schemas.microsoft.com/office/powerpoint/2010/main" val="1635364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DEE424-5E66-4EBD-B0D7-D01BB8C79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Remonter le temps, comment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EEC3E1-FB18-40A4-ADA9-FF481139C8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853" y="920896"/>
            <a:ext cx="4668464" cy="3793979"/>
          </a:xfrm>
        </p:spPr>
        <p:txBody>
          <a:bodyPr>
            <a:normAutofit lnSpcReduction="10000"/>
          </a:bodyPr>
          <a:lstStyle/>
          <a:p>
            <a:r>
              <a:rPr lang="fr-FR" dirty="0"/>
              <a:t>Documentation de l’impact des changements climatiques sur l’environnement (faune, flore, feux, paysages – lacs, végétation, poussières)</a:t>
            </a:r>
          </a:p>
          <a:p>
            <a:r>
              <a:rPr lang="fr-FR" dirty="0"/>
              <a:t>Mesure de traceurs et isotopes liés au climat/permettant la datation des échantillons</a:t>
            </a: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B8823668-5E44-4128-B354-216E6AB68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0" t="54201" r="24010" b="2751"/>
          <a:stretch>
            <a:fillRect/>
          </a:stretch>
        </p:blipFill>
        <p:spPr bwMode="auto">
          <a:xfrm>
            <a:off x="4573592" y="763545"/>
            <a:ext cx="1655763" cy="163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F9BB6D2B-5638-4E75-8B24-E268AC6B0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51216"/>
            <a:ext cx="1519809" cy="14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>
            <a:extLst>
              <a:ext uri="{FF2B5EF4-FFF2-40B4-BE49-F238E27FC236}">
                <a16:creationId xmlns:a16="http://schemas.microsoft.com/office/drawing/2014/main" id="{E66A4374-C72E-487B-B1B5-693A99486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087" y="2479531"/>
            <a:ext cx="1519809" cy="1575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231E10A-EECF-4300-B5A8-9797A8500CB2}"/>
              </a:ext>
            </a:extLst>
          </p:cNvPr>
          <p:cNvSpPr txBox="1"/>
          <p:nvPr/>
        </p:nvSpPr>
        <p:spPr>
          <a:xfrm>
            <a:off x="6521779" y="578879"/>
            <a:ext cx="1007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plancton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08CF8A8-6E98-4198-A2A5-D01C6D22498E}"/>
              </a:ext>
            </a:extLst>
          </p:cNvPr>
          <p:cNvSpPr txBox="1"/>
          <p:nvPr/>
        </p:nvSpPr>
        <p:spPr>
          <a:xfrm>
            <a:off x="7696913" y="2782669"/>
            <a:ext cx="1315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Vegetation</a:t>
            </a:r>
            <a:r>
              <a:rPr lang="fr-FR" dirty="0"/>
              <a:t> /pollen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FCF1BC1A-68EE-4DE1-B73A-1E49561F4B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849" y="-23616"/>
            <a:ext cx="2949280" cy="4056367"/>
          </a:xfrm>
          <a:prstGeom prst="rect">
            <a:avLst/>
          </a:prstGeom>
        </p:spPr>
      </p:pic>
      <p:pic>
        <p:nvPicPr>
          <p:cNvPr id="12" name="Picture 2" descr="IMG_7284">
            <a:extLst>
              <a:ext uri="{FF2B5EF4-FFF2-40B4-BE49-F238E27FC236}">
                <a16:creationId xmlns:a16="http://schemas.microsoft.com/office/drawing/2014/main" id="{F847C70C-1337-41DE-9832-CD103D347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3" t="32300" r="28783" b="18858"/>
          <a:stretch>
            <a:fillRect/>
          </a:stretch>
        </p:blipFill>
        <p:spPr bwMode="auto">
          <a:xfrm>
            <a:off x="6307320" y="920896"/>
            <a:ext cx="170497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5DA8ED9-97E1-46E9-A3EE-52F8D2AB20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74" y="4945827"/>
            <a:ext cx="3284095" cy="1921698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B51BCB80-FC2E-4BD7-A6CD-7E933716D2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574" y="4174418"/>
            <a:ext cx="4022469" cy="267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396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DEE424-5E66-4EBD-B0D7-D01BB8C79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Remonter le temps, comment ?</a:t>
            </a: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B8823668-5E44-4128-B354-216E6AB68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0" t="54201" r="24010" b="2751"/>
          <a:stretch>
            <a:fillRect/>
          </a:stretch>
        </p:blipFill>
        <p:spPr bwMode="auto">
          <a:xfrm>
            <a:off x="1657378" y="922274"/>
            <a:ext cx="1655763" cy="163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F9BB6D2B-5638-4E75-8B24-E268AC6B0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786" y="2709945"/>
            <a:ext cx="1519809" cy="14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>
            <a:extLst>
              <a:ext uri="{FF2B5EF4-FFF2-40B4-BE49-F238E27FC236}">
                <a16:creationId xmlns:a16="http://schemas.microsoft.com/office/drawing/2014/main" id="{E66A4374-C72E-487B-B1B5-693A99486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873" y="2638260"/>
            <a:ext cx="1519809" cy="1575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231E10A-EECF-4300-B5A8-9797A8500CB2}"/>
              </a:ext>
            </a:extLst>
          </p:cNvPr>
          <p:cNvSpPr txBox="1"/>
          <p:nvPr/>
        </p:nvSpPr>
        <p:spPr>
          <a:xfrm>
            <a:off x="3605565" y="737608"/>
            <a:ext cx="1007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plancton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08CF8A8-6E98-4198-A2A5-D01C6D22498E}"/>
              </a:ext>
            </a:extLst>
          </p:cNvPr>
          <p:cNvSpPr txBox="1"/>
          <p:nvPr/>
        </p:nvSpPr>
        <p:spPr>
          <a:xfrm>
            <a:off x="4780699" y="2941398"/>
            <a:ext cx="1315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Vegetation</a:t>
            </a:r>
            <a:r>
              <a:rPr lang="fr-FR" dirty="0"/>
              <a:t> /pollen</a:t>
            </a:r>
          </a:p>
        </p:txBody>
      </p:sp>
      <p:pic>
        <p:nvPicPr>
          <p:cNvPr id="12" name="Picture 2" descr="IMG_7284">
            <a:extLst>
              <a:ext uri="{FF2B5EF4-FFF2-40B4-BE49-F238E27FC236}">
                <a16:creationId xmlns:a16="http://schemas.microsoft.com/office/drawing/2014/main" id="{F847C70C-1337-41DE-9832-CD103D347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3" t="32300" r="28783" b="18858"/>
          <a:stretch>
            <a:fillRect/>
          </a:stretch>
        </p:blipFill>
        <p:spPr bwMode="auto">
          <a:xfrm>
            <a:off x="3391106" y="1079625"/>
            <a:ext cx="170497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5DA8ED9-97E1-46E9-A3EE-52F8D2AB20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819" y="4594666"/>
            <a:ext cx="2668590" cy="156153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44B4BF7-E8CE-478B-A455-3EDCB49AFDA8}"/>
              </a:ext>
            </a:extLst>
          </p:cNvPr>
          <p:cNvSpPr txBox="1"/>
          <p:nvPr/>
        </p:nvSpPr>
        <p:spPr>
          <a:xfrm>
            <a:off x="7072675" y="1871787"/>
            <a:ext cx="46698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Illustration des paysages, </a:t>
            </a:r>
            <a:br>
              <a:rPr lang="fr-FR" sz="2400" dirty="0"/>
            </a:br>
            <a:r>
              <a:rPr lang="fr-FR" sz="2400" dirty="0"/>
              <a:t>des environnements </a:t>
            </a:r>
            <a:br>
              <a:rPr lang="fr-FR" sz="2400" dirty="0"/>
            </a:br>
            <a:r>
              <a:rPr lang="fr-FR" sz="2400" dirty="0"/>
              <a:t>liés à des climats différents</a:t>
            </a:r>
          </a:p>
        </p:txBody>
      </p:sp>
      <p:sp>
        <p:nvSpPr>
          <p:cNvPr id="8" name="Flèche : pentagone 7">
            <a:extLst>
              <a:ext uri="{FF2B5EF4-FFF2-40B4-BE49-F238E27FC236}">
                <a16:creationId xmlns:a16="http://schemas.microsoft.com/office/drawing/2014/main" id="{FADDEE52-41C0-4FD1-85B5-87968A2C4F4B}"/>
              </a:ext>
            </a:extLst>
          </p:cNvPr>
          <p:cNvSpPr/>
          <p:nvPr/>
        </p:nvSpPr>
        <p:spPr>
          <a:xfrm>
            <a:off x="901148" y="737608"/>
            <a:ext cx="6016487" cy="3609105"/>
          </a:xfrm>
          <a:prstGeom prst="homePlate">
            <a:avLst>
              <a:gd name="adj" fmla="val 3231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F7E4C55-9E1E-4CCD-A31F-4D3AB36E7C65}"/>
              </a:ext>
            </a:extLst>
          </p:cNvPr>
          <p:cNvSpPr txBox="1"/>
          <p:nvPr/>
        </p:nvSpPr>
        <p:spPr>
          <a:xfrm>
            <a:off x="6416692" y="5393968"/>
            <a:ext cx="4669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Quantification, processus</a:t>
            </a:r>
          </a:p>
        </p:txBody>
      </p:sp>
      <p:sp>
        <p:nvSpPr>
          <p:cNvPr id="18" name="Flèche : pentagone 17">
            <a:extLst>
              <a:ext uri="{FF2B5EF4-FFF2-40B4-BE49-F238E27FC236}">
                <a16:creationId xmlns:a16="http://schemas.microsoft.com/office/drawing/2014/main" id="{902F82CA-0E2E-4B83-916C-56099FBB13AE}"/>
              </a:ext>
            </a:extLst>
          </p:cNvPr>
          <p:cNvSpPr/>
          <p:nvPr/>
        </p:nvSpPr>
        <p:spPr>
          <a:xfrm>
            <a:off x="901148" y="4489758"/>
            <a:ext cx="5498201" cy="2183605"/>
          </a:xfrm>
          <a:prstGeom prst="homePlate">
            <a:avLst>
              <a:gd name="adj" fmla="val 3231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DB82973-B349-4356-B3E2-83CA23E58907}"/>
              </a:ext>
            </a:extLst>
          </p:cNvPr>
          <p:cNvSpPr txBox="1"/>
          <p:nvPr/>
        </p:nvSpPr>
        <p:spPr>
          <a:xfrm>
            <a:off x="2968486" y="6211698"/>
            <a:ext cx="2902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+ </a:t>
            </a:r>
            <a:r>
              <a:rPr lang="fr-FR" sz="2400" dirty="0" err="1"/>
              <a:t>bp</a:t>
            </a:r>
            <a:r>
              <a:rPr lang="fr-FR" sz="2400" dirty="0"/>
              <a:t> d’autres isotopes</a:t>
            </a:r>
          </a:p>
        </p:txBody>
      </p:sp>
    </p:spTree>
    <p:extLst>
      <p:ext uri="{BB962C8B-B14F-4D97-AF65-F5344CB8AC3E}">
        <p14:creationId xmlns:p14="http://schemas.microsoft.com/office/powerpoint/2010/main" val="1133188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1A6A68-D2CA-4ED4-8F5F-A6C5810C6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Défis – 1 : les données et leur compréhension fine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107EE1F-909B-496E-A8B5-F4009AE62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5880" y="1137037"/>
            <a:ext cx="10506456" cy="503992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dirty="0"/>
              <a:t>Collecter, analyser les échantillons de manières de plus en plus fine</a:t>
            </a:r>
          </a:p>
          <a:p>
            <a:pPr>
              <a:lnSpc>
                <a:spcPct val="100000"/>
              </a:lnSpc>
            </a:pPr>
            <a:r>
              <a:rPr lang="fr-FR" dirty="0"/>
              <a:t>Comprendre les changements climatiques à partir des indicateurs physiques et environnementaux:</a:t>
            </a:r>
          </a:p>
          <a:p>
            <a:pPr lvl="1">
              <a:lnSpc>
                <a:spcPct val="100000"/>
              </a:lnSpc>
            </a:pPr>
            <a:r>
              <a:rPr lang="fr-FR" sz="2800" dirty="0"/>
              <a:t>Rôle du changement climatique vs changements environnementaux, rôle des GES (en particulier sur la végétation)</a:t>
            </a:r>
          </a:p>
          <a:p>
            <a:pPr lvl="1">
              <a:lnSpc>
                <a:spcPct val="100000"/>
              </a:lnSpc>
            </a:pPr>
            <a:r>
              <a:rPr lang="fr-FR" sz="2800" dirty="0"/>
              <a:t>Rôle des changements de variabilité? D’extrêmes ?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è"/>
            </a:pPr>
            <a:r>
              <a:rPr lang="fr-FR" dirty="0">
                <a:sym typeface="Wingdings" panose="05000000000000000000" pitchFamily="2" charset="2"/>
              </a:rPr>
              <a:t>Questions en résonnance avec celles concernant le changement climatique futur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è"/>
            </a:pPr>
            <a:r>
              <a:rPr lang="fr-FR" dirty="0">
                <a:sym typeface="Wingdings" panose="05000000000000000000" pitchFamily="2" charset="2"/>
              </a:rPr>
              <a:t>Mais on a une documentation ! 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48719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A32F05-41E8-42FC-87F8-C4BD1F9C3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Défis – 2 : modéliser pour comprendre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A82B85A-F9E6-422E-B9CC-5B30ADC2DE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 dirty="0"/>
              <a:t>Peut-on utiliser nos connaissances sur le système climatique pour formuler des modèles permettant de rendre compte des changements climatiques documentés pour le passé ?</a:t>
            </a:r>
          </a:p>
          <a:p>
            <a:pPr lvl="1">
              <a:lnSpc>
                <a:spcPct val="100000"/>
              </a:lnSpc>
            </a:pPr>
            <a:r>
              <a:rPr lang="fr-FR" dirty="0"/>
              <a:t>Si oui, quels processus doivent-ils être représentés ? Nombre minimal de processus ?</a:t>
            </a:r>
          </a:p>
          <a:p>
            <a:pPr lvl="1">
              <a:lnSpc>
                <a:spcPct val="100000"/>
              </a:lnSpc>
            </a:pPr>
            <a:r>
              <a:rPr lang="fr-FR" dirty="0"/>
              <a:t>Rôle des forçages externes, des rétroactions, de processus ou d’éléments-clefs du système climatique ?</a:t>
            </a:r>
          </a:p>
          <a:p>
            <a:pPr>
              <a:lnSpc>
                <a:spcPct val="100000"/>
              </a:lnSpc>
            </a:pPr>
            <a:r>
              <a:rPr lang="fr-FR" dirty="0"/>
              <a:t>Question subsidiaire: </a:t>
            </a:r>
            <a:br>
              <a:rPr lang="fr-FR" dirty="0"/>
            </a:br>
            <a:r>
              <a:rPr lang="fr-FR" dirty="0"/>
              <a:t>les modèles utilisés pour les projections climatiques sont-ils aptes à représenter les changements climatiques passés ?</a:t>
            </a:r>
          </a:p>
        </p:txBody>
      </p:sp>
    </p:spTree>
    <p:extLst>
      <p:ext uri="{BB962C8B-B14F-4D97-AF65-F5344CB8AC3E}">
        <p14:creationId xmlns:p14="http://schemas.microsoft.com/office/powerpoint/2010/main" val="12879029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133267-B4EB-4D77-9516-AC5ED97C8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Modéliser les paléoclimats - méthode</a:t>
            </a:r>
          </a:p>
        </p:txBody>
      </p:sp>
      <p:pic>
        <p:nvPicPr>
          <p:cNvPr id="4" name="Picture 5" descr="palais">
            <a:extLst>
              <a:ext uri="{FF2B5EF4-FFF2-40B4-BE49-F238E27FC236}">
                <a16:creationId xmlns:a16="http://schemas.microsoft.com/office/drawing/2014/main" id="{AB18F085-0512-4F40-9EDD-ED7C632AD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9FEF8"/>
              </a:clrFrom>
              <a:clrTo>
                <a:srgbClr val="F9FE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0"/>
          <a:stretch>
            <a:fillRect/>
          </a:stretch>
        </p:blipFill>
        <p:spPr bwMode="auto">
          <a:xfrm>
            <a:off x="4156174" y="1772817"/>
            <a:ext cx="3715796" cy="3868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796876D-4A7F-42AB-BC66-737C56842763}"/>
              </a:ext>
            </a:extLst>
          </p:cNvPr>
          <p:cNvSpPr txBox="1"/>
          <p:nvPr/>
        </p:nvSpPr>
        <p:spPr>
          <a:xfrm>
            <a:off x="436796" y="987987"/>
            <a:ext cx="38607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Conditions aux limites</a:t>
            </a:r>
          </a:p>
          <a:p>
            <a:r>
              <a:rPr lang="fr-FR" sz="3200" dirty="0"/>
              <a:t>Forçages</a:t>
            </a:r>
          </a:p>
          <a:p>
            <a:r>
              <a:rPr lang="fr-FR" sz="3200" dirty="0"/>
              <a:t>Conditions initiales</a:t>
            </a:r>
            <a:endParaRPr lang="en-GB" sz="3200" dirty="0"/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0BADA427-01B3-4CB6-A453-97548DB73D65}"/>
              </a:ext>
            </a:extLst>
          </p:cNvPr>
          <p:cNvCxnSpPr/>
          <p:nvPr/>
        </p:nvCxnSpPr>
        <p:spPr>
          <a:xfrm>
            <a:off x="3833372" y="1989134"/>
            <a:ext cx="750461" cy="50376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63AA87EC-5D66-4D9F-8B0A-4DAF46509EFB}"/>
              </a:ext>
            </a:extLst>
          </p:cNvPr>
          <p:cNvCxnSpPr/>
          <p:nvPr/>
        </p:nvCxnSpPr>
        <p:spPr>
          <a:xfrm>
            <a:off x="7593917" y="4977203"/>
            <a:ext cx="750461" cy="50376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21800C59-7667-4293-B891-1826720A6446}"/>
              </a:ext>
            </a:extLst>
          </p:cNvPr>
          <p:cNvSpPr txBox="1"/>
          <p:nvPr/>
        </p:nvSpPr>
        <p:spPr>
          <a:xfrm>
            <a:off x="8344378" y="5348770"/>
            <a:ext cx="38004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Résultats/Simulations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FE3D34B-4D41-471E-A362-D0818B80A943}"/>
              </a:ext>
            </a:extLst>
          </p:cNvPr>
          <p:cNvSpPr txBox="1"/>
          <p:nvPr/>
        </p:nvSpPr>
        <p:spPr>
          <a:xfrm>
            <a:off x="6256258" y="1377034"/>
            <a:ext cx="34483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200" i="1" dirty="0"/>
              <a:t>Modèle climatique</a:t>
            </a:r>
            <a:br>
              <a:rPr lang="fr-FR" sz="3200" i="1" dirty="0"/>
            </a:br>
            <a:r>
              <a:rPr lang="fr-FR" sz="3200" i="1" dirty="0"/>
              <a:t>composantes, processus</a:t>
            </a:r>
            <a:endParaRPr lang="en-GB" sz="3200" i="1" dirty="0"/>
          </a:p>
        </p:txBody>
      </p:sp>
    </p:spTree>
    <p:extLst>
      <p:ext uri="{BB962C8B-B14F-4D97-AF65-F5344CB8AC3E}">
        <p14:creationId xmlns:p14="http://schemas.microsoft.com/office/powerpoint/2010/main" val="105138224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5506</TotalTime>
  <Words>962</Words>
  <Application>Microsoft Office PowerPoint</Application>
  <PresentationFormat>Grand écran</PresentationFormat>
  <Paragraphs>135</Paragraphs>
  <Slides>22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Symbol</vt:lpstr>
      <vt:lpstr>Wingdings</vt:lpstr>
      <vt:lpstr>Thème Office</vt:lpstr>
      <vt:lpstr>Paléoclimats, paléoenvironnements: description, compréhension, modélisation  et le défi de mieux utiliser notre connaissance des climats et environnements passés pour prévoir le futur</vt:lpstr>
      <vt:lpstr>Remonter le temps, pourquoi ?</vt:lpstr>
      <vt:lpstr>Remonter le temps, pourquoi ?</vt:lpstr>
      <vt:lpstr>Remonter le temps, comment ?</vt:lpstr>
      <vt:lpstr>Remonter le temps, comment ?</vt:lpstr>
      <vt:lpstr>Remonter le temps, comment ?</vt:lpstr>
      <vt:lpstr>Défis – 1 : les données et leur compréhension fine</vt:lpstr>
      <vt:lpstr>Défis – 2 : modéliser pour comprendre</vt:lpstr>
      <vt:lpstr>Modéliser les paléoclimats - méthode</vt:lpstr>
      <vt:lpstr>Forçages et rétroactions</vt:lpstr>
      <vt:lpstr>Exemple: le monde glaciaire</vt:lpstr>
      <vt:lpstr>Végétation du Dernier Maximum Glaciaire</vt:lpstr>
      <vt:lpstr>Reconstructions climatiques pour le DMG</vt:lpstr>
      <vt:lpstr>Reconstructions climatiques pour le DMG</vt:lpstr>
      <vt:lpstr>Modéliser le climat du Dernier Maximum Glaciaire</vt:lpstr>
      <vt:lpstr>Moyenne des simulations PMIP4 (2021)</vt:lpstr>
      <vt:lpstr>Dispersion des résultats – température moyenne annuelle</vt:lpstr>
      <vt:lpstr>Premières comparaisons</vt:lpstr>
      <vt:lpstr>Aller plus loin</vt:lpstr>
      <vt:lpstr>Défis – 3 : le(s) passé(s) pour le(s) futur(s) ?</vt:lpstr>
      <vt:lpstr>En résumé</vt:lpstr>
      <vt:lpstr>Autre exemple: l’Holocène moyen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Paléoclimats vs. projections le défi d’une compréhension intégrée</dc:title>
  <dc:creator>masa@LSCE.IPSL.FR</dc:creator>
  <cp:lastModifiedBy>masa@LSCE.IPSL.FR</cp:lastModifiedBy>
  <cp:revision>36</cp:revision>
  <dcterms:created xsi:type="dcterms:W3CDTF">2022-06-10T12:32:28Z</dcterms:created>
  <dcterms:modified xsi:type="dcterms:W3CDTF">2022-06-17T07:26:58Z</dcterms:modified>
</cp:coreProperties>
</file>